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3"/>
  </p:notesMasterIdLst>
  <p:sldIdLst>
    <p:sldId id="258" r:id="rId2"/>
    <p:sldId id="288" r:id="rId3"/>
    <p:sldId id="377" r:id="rId4"/>
    <p:sldId id="375" r:id="rId5"/>
    <p:sldId id="376" r:id="rId6"/>
    <p:sldId id="367" r:id="rId7"/>
    <p:sldId id="378" r:id="rId8"/>
    <p:sldId id="381" r:id="rId9"/>
    <p:sldId id="385" r:id="rId10"/>
    <p:sldId id="382" r:id="rId11"/>
    <p:sldId id="387" r:id="rId12"/>
    <p:sldId id="386" r:id="rId13"/>
    <p:sldId id="383" r:id="rId14"/>
    <p:sldId id="384" r:id="rId15"/>
    <p:sldId id="380" r:id="rId16"/>
    <p:sldId id="388" r:id="rId17"/>
    <p:sldId id="389" r:id="rId18"/>
    <p:sldId id="390" r:id="rId19"/>
    <p:sldId id="391" r:id="rId20"/>
    <p:sldId id="406" r:id="rId21"/>
    <p:sldId id="407" r:id="rId22"/>
    <p:sldId id="392" r:id="rId23"/>
    <p:sldId id="393" r:id="rId24"/>
    <p:sldId id="394" r:id="rId25"/>
    <p:sldId id="395" r:id="rId26"/>
    <p:sldId id="396" r:id="rId27"/>
    <p:sldId id="397" r:id="rId28"/>
    <p:sldId id="403" r:id="rId29"/>
    <p:sldId id="398" r:id="rId30"/>
    <p:sldId id="405" r:id="rId31"/>
    <p:sldId id="417" r:id="rId32"/>
    <p:sldId id="399" r:id="rId33"/>
    <p:sldId id="412" r:id="rId34"/>
    <p:sldId id="400" r:id="rId35"/>
    <p:sldId id="401" r:id="rId36"/>
    <p:sldId id="408" r:id="rId37"/>
    <p:sldId id="409" r:id="rId38"/>
    <p:sldId id="416" r:id="rId39"/>
    <p:sldId id="410" r:id="rId40"/>
    <p:sldId id="411" r:id="rId41"/>
    <p:sldId id="415" r:id="rId4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2D1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410" autoAdjust="0"/>
    <p:restoredTop sz="94660"/>
  </p:normalViewPr>
  <p:slideViewPr>
    <p:cSldViewPr>
      <p:cViewPr varScale="1">
        <p:scale>
          <a:sx n="109" d="100"/>
          <a:sy n="109" d="100"/>
        </p:scale>
        <p:origin x="90" y="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D7723C-4D8C-49AD-BA69-196D2EF20876}" type="datetimeFigureOut">
              <a:rPr lang="en-US" smtClean="0"/>
              <a:t>11/7/2017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9B5231-5F17-44E8-8F1E-6DCF994947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4518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 algn="ctr">
              <a:defRPr sz="3600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2600" y="0"/>
            <a:ext cx="7391400" cy="6096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58200" y="6492875"/>
            <a:ext cx="685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F58AE1-84A0-4902-87F9-2A0E102BBA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752600" y="6400800"/>
            <a:ext cx="6705600" cy="533399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rgbClr val="C2D1F0"/>
                </a:solidFill>
              </a:defRPr>
            </a:lvl1pPr>
          </a:lstStyle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 userDrawn="1"/>
        </p:nvCxnSpPr>
        <p:spPr>
          <a:xfrm>
            <a:off x="0" y="609600"/>
            <a:ext cx="9144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 userDrawn="1"/>
        </p:nvCxnSpPr>
        <p:spPr>
          <a:xfrm>
            <a:off x="0" y="6645030"/>
            <a:ext cx="9144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2600" y="1"/>
            <a:ext cx="7391400" cy="609600"/>
          </a:xfrm>
        </p:spPr>
        <p:txBody>
          <a:bodyPr/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0" y="609601"/>
            <a:ext cx="9144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C:\Users\kippvs\Downloads\blue-diamond\bluediamond\images\header_bg3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 rot="10800000">
            <a:off x="0" y="0"/>
            <a:ext cx="9144000" cy="609600"/>
          </a:xfrm>
          <a:prstGeom prst="rect">
            <a:avLst/>
          </a:prstGeom>
          <a:noFill/>
        </p:spPr>
      </p:pic>
      <p:pic>
        <p:nvPicPr>
          <p:cNvPr id="11" name="Picture 2" descr="C:\Users\kippvs\Downloads\blue-diamond\bluediamond\images\header_bg3.jpg"/>
          <p:cNvPicPr>
            <a:picLocks noChangeAspect="1" noChangeArrowheads="1"/>
          </p:cNvPicPr>
          <p:nvPr userDrawn="1"/>
        </p:nvPicPr>
        <p:blipFill>
          <a:blip r:embed="rId5" cstate="print"/>
          <a:srcRect/>
          <a:stretch>
            <a:fillRect/>
          </a:stretch>
        </p:blipFill>
        <p:spPr bwMode="auto">
          <a:xfrm rot="10800000">
            <a:off x="0" y="6640880"/>
            <a:ext cx="9144000" cy="217119"/>
          </a:xfrm>
          <a:prstGeom prst="rect">
            <a:avLst/>
          </a:prstGeom>
          <a:noFill/>
        </p:spPr>
      </p:pic>
      <p:cxnSp>
        <p:nvCxnSpPr>
          <p:cNvPr id="18" name="Straight Connector 17"/>
          <p:cNvCxnSpPr/>
          <p:nvPr/>
        </p:nvCxnSpPr>
        <p:spPr>
          <a:xfrm>
            <a:off x="0" y="6640880"/>
            <a:ext cx="9144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52600" y="0"/>
            <a:ext cx="7391400" cy="60960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47688"/>
            <a:ext cx="1182855" cy="210312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6" r:id="rId3"/>
  </p:sldLayoutIdLst>
  <p:timing>
    <p:tnLst>
      <p:par>
        <p:cTn id="1" dur="indefinite" restart="never" nodeType="tmRoot"/>
      </p:par>
    </p:tnLst>
  </p:timing>
  <p:txStyles>
    <p:titleStyle>
      <a:lvl1pPr algn="r" defTabSz="914400" rtl="0" eaLnBrk="1" latinLnBrk="0" hangingPunct="1">
        <a:spcBef>
          <a:spcPct val="0"/>
        </a:spcBef>
        <a:buNone/>
        <a:defRPr sz="2800" kern="1200" cap="small" baseline="0">
          <a:solidFill>
            <a:schemeClr val="bg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8.jpeg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54.png"/><Relationship Id="rId9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gif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4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10" Type="http://schemas.openxmlformats.org/officeDocument/2006/relationships/image" Target="../media/image46.emf"/><Relationship Id="rId4" Type="http://schemas.openxmlformats.org/officeDocument/2006/relationships/image" Target="../media/image49.png"/><Relationship Id="rId9" Type="http://schemas.openxmlformats.org/officeDocument/2006/relationships/image" Target="../media/image55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7" Type="http://schemas.openxmlformats.org/officeDocument/2006/relationships/image" Target="../media/image76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6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gif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6.gi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gif"/><Relationship Id="rId2" Type="http://schemas.openxmlformats.org/officeDocument/2006/relationships/image" Target="../media/image77.gif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4.png"/><Relationship Id="rId4" Type="http://schemas.openxmlformats.org/officeDocument/2006/relationships/image" Target="../media/image79.gi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0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87.png"/><Relationship Id="rId7" Type="http://schemas.openxmlformats.org/officeDocument/2006/relationships/image" Target="../media/image91.png"/><Relationship Id="rId12" Type="http://schemas.openxmlformats.org/officeDocument/2006/relationships/image" Target="../media/image96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0.png"/><Relationship Id="rId11" Type="http://schemas.openxmlformats.org/officeDocument/2006/relationships/image" Target="../media/image95.png"/><Relationship Id="rId5" Type="http://schemas.openxmlformats.org/officeDocument/2006/relationships/image" Target="../media/image89.png"/><Relationship Id="rId10" Type="http://schemas.openxmlformats.org/officeDocument/2006/relationships/image" Target="../media/image94.png"/><Relationship Id="rId4" Type="http://schemas.openxmlformats.org/officeDocument/2006/relationships/image" Target="../media/image88.png"/><Relationship Id="rId9" Type="http://schemas.openxmlformats.org/officeDocument/2006/relationships/image" Target="../media/image93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0.png"/><Relationship Id="rId3" Type="http://schemas.openxmlformats.org/officeDocument/2006/relationships/image" Target="../media/image870.png"/><Relationship Id="rId7" Type="http://schemas.openxmlformats.org/officeDocument/2006/relationships/image" Target="../media/image910.png"/><Relationship Id="rId2" Type="http://schemas.openxmlformats.org/officeDocument/2006/relationships/image" Target="../media/image86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00.png"/><Relationship Id="rId5" Type="http://schemas.openxmlformats.org/officeDocument/2006/relationships/image" Target="../media/image890.png"/><Relationship Id="rId4" Type="http://schemas.openxmlformats.org/officeDocument/2006/relationships/image" Target="../media/image880.png"/><Relationship Id="rId9" Type="http://schemas.openxmlformats.org/officeDocument/2006/relationships/image" Target="../media/image93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eg"/><Relationship Id="rId2" Type="http://schemas.openxmlformats.org/officeDocument/2006/relationships/image" Target="../media/image94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60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image" Target="../media/image88.jpeg"/><Relationship Id="rId7" Type="http://schemas.openxmlformats.org/officeDocument/2006/relationships/image" Target="../media/image103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89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gif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8.jpeg"/><Relationship Id="rId4" Type="http://schemas.openxmlformats.org/officeDocument/2006/relationships/image" Target="../media/image10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54.png"/><Relationship Id="rId9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5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981200"/>
            <a:ext cx="7772400" cy="1470025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Fourier Optics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581400"/>
            <a:ext cx="6400800" cy="1752600"/>
          </a:xfrm>
        </p:spPr>
        <p:txBody>
          <a:bodyPr/>
          <a:lstStyle/>
          <a:p>
            <a:r>
              <a:rPr lang="en-US" dirty="0" smtClean="0"/>
              <a:t>P47 – Optics: Unit 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1711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8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10048" y="685800"/>
            <a:ext cx="46635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Fourier Filter Image Processing</a:t>
            </a:r>
            <a:endParaRPr lang="en-US" sz="2800" dirty="0"/>
          </a:p>
        </p:txBody>
      </p:sp>
      <p:pic>
        <p:nvPicPr>
          <p:cNvPr id="4" name="Picture 2" descr="http://upload.wikimedia.org/wikipedia/commons/4/4c/Use_of_Fourier_transformation_chest_radiography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600200"/>
            <a:ext cx="4419600" cy="459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67230" y="3988475"/>
            <a:ext cx="39624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 filter out unwanted noise if it’s sufficiently distinct in spatial frequency from the signal of interest</a:t>
            </a:r>
          </a:p>
          <a:p>
            <a:endParaRPr lang="en-US" dirty="0" smtClean="0"/>
          </a:p>
          <a:p>
            <a:r>
              <a:rPr lang="en-US" dirty="0"/>
              <a:t>Block out spatial frequencies associated with the diagonal lines to recover most of the information in the original image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4648200" y="4191000"/>
            <a:ext cx="838200" cy="60960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240318" y="6192554"/>
            <a:ext cx="66633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These techniques are pretty important in medical imaging of all kinds</a:t>
            </a:r>
            <a:endParaRPr lang="en-US" dirty="0"/>
          </a:p>
        </p:txBody>
      </p:sp>
      <p:pic>
        <p:nvPicPr>
          <p:cNvPr id="9" name="Picture 6" descr="https://i.stack.imgur.com/yWESP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72" t="4388" r="7142" b="6088"/>
          <a:stretch/>
        </p:blipFill>
        <p:spPr bwMode="auto">
          <a:xfrm>
            <a:off x="572030" y="1209020"/>
            <a:ext cx="3314170" cy="264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3244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Unit 8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1828800"/>
            <a:ext cx="6810375" cy="35242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0048" y="685800"/>
            <a:ext cx="46635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Fourier Filter Image Processing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673841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Unit 8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1320388"/>
            <a:ext cx="6153150" cy="47244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10048" y="685800"/>
            <a:ext cx="46635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Fourier Filter Image Processing</a:t>
            </a:r>
            <a:endParaRPr lang="en-US" sz="28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l="73846" t="49730"/>
          <a:stretch/>
        </p:blipFill>
        <p:spPr>
          <a:xfrm>
            <a:off x="457200" y="4031350"/>
            <a:ext cx="1781175" cy="177165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/>
          <a:srcRect t="49441" r="74266"/>
          <a:stretch/>
        </p:blipFill>
        <p:spPr>
          <a:xfrm>
            <a:off x="457200" y="1669150"/>
            <a:ext cx="1752600" cy="1781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4645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8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10048" y="685800"/>
            <a:ext cx="43406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Common Fourier Transforms</a:t>
            </a: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/>
              <p:cNvSpPr txBox="1">
                <a:spLocks/>
              </p:cNvSpPr>
              <p:nvPr/>
            </p:nvSpPr>
            <p:spPr>
              <a:xfrm>
                <a:off x="609600" y="1600200"/>
                <a:ext cx="8229600" cy="4525963"/>
              </a:xfrm>
              <a:prstGeom prst="rect">
                <a:avLst/>
              </a:prstGeom>
            </p:spPr>
            <p:txBody>
              <a:bodyPr>
                <a:normAutofit fontScale="92500" lnSpcReduction="10000"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Arial" pitchFamily="34" charset="0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Arial" pitchFamily="34" charset="0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Arial" pitchFamily="34" charset="0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Arial" pitchFamily="34" charset="0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Arial" pitchFamily="34" charset="0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 smtClean="0"/>
                  <a:t>Gaussian </a:t>
                </a:r>
                <a14:m>
                  <m:oMath xmlns:m="http://schemas.openxmlformats.org/officeDocument/2006/math">
                    <m:groupChr>
                      <m:groupChrPr>
                        <m:chr m:val="↔"/>
                        <m:vertJc m:val="bot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i="1">
                            <a:latin typeface="Cambria Math"/>
                            <a:ea typeface="Cambria Math"/>
                          </a:rPr>
                          <m:t>ℱ</m:t>
                        </m:r>
                      </m:e>
                    </m:groupChr>
                  </m:oMath>
                </a14:m>
                <a:r>
                  <a:rPr lang="en-US" dirty="0"/>
                  <a:t> Gaussian</a:t>
                </a:r>
              </a:p>
              <a:p>
                <a:endParaRPr lang="en-US" dirty="0" smtClean="0"/>
              </a:p>
              <a:p>
                <a:r>
                  <a:rPr lang="en-US" dirty="0" smtClean="0"/>
                  <a:t>Exponential </a:t>
                </a:r>
                <a14:m>
                  <m:oMath xmlns:m="http://schemas.openxmlformats.org/officeDocument/2006/math">
                    <m:groupChr>
                      <m:groupChrPr>
                        <m:chr m:val="↔"/>
                        <m:vertJc m:val="bot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i="1">
                            <a:latin typeface="Cambria Math"/>
                            <a:ea typeface="Cambria Math"/>
                          </a:rPr>
                          <m:t>ℱ</m:t>
                        </m:r>
                      </m:e>
                    </m:groupChr>
                  </m:oMath>
                </a14:m>
                <a:r>
                  <a:rPr lang="en-US" dirty="0" smtClean="0"/>
                  <a:t> </a:t>
                </a:r>
                <a:r>
                  <a:rPr lang="en-US" dirty="0" err="1" smtClean="0"/>
                  <a:t>Lorentzian</a:t>
                </a:r>
                <a:endParaRPr lang="en-US" dirty="0" smtClean="0"/>
              </a:p>
              <a:p>
                <a:endParaRPr lang="en-US" dirty="0"/>
              </a:p>
              <a:p>
                <a:r>
                  <a:rPr lang="en-US" dirty="0" smtClean="0"/>
                  <a:t>Square </a:t>
                </a:r>
                <a14:m>
                  <m:oMath xmlns:m="http://schemas.openxmlformats.org/officeDocument/2006/math">
                    <m:groupChr>
                      <m:groupChrPr>
                        <m:chr m:val="↔"/>
                        <m:vertJc m:val="bot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i="1">
                            <a:latin typeface="Cambria Math"/>
                            <a:ea typeface="Cambria Math"/>
                          </a:rPr>
                          <m:t>ℱ</m:t>
                        </m:r>
                      </m:e>
                    </m:groupChr>
                  </m:oMath>
                </a14:m>
                <a:r>
                  <a:rPr lang="en-US" dirty="0" smtClean="0"/>
                  <a:t> </a:t>
                </a:r>
                <a:r>
                  <a:rPr lang="en-US" dirty="0" err="1" smtClean="0"/>
                  <a:t>Sinc</a:t>
                </a:r>
                <a:endParaRPr lang="en-US" dirty="0" smtClean="0"/>
              </a:p>
              <a:p>
                <a:endParaRPr lang="en-US" dirty="0"/>
              </a:p>
              <a:p>
                <a:r>
                  <a:rPr lang="en-US" dirty="0" smtClean="0"/>
                  <a:t>Constant </a:t>
                </a:r>
                <a14:m>
                  <m:oMath xmlns:m="http://schemas.openxmlformats.org/officeDocument/2006/math">
                    <m:groupChr>
                      <m:groupChrPr>
                        <m:chr m:val="↔"/>
                        <m:vertJc m:val="bot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i="1" smtClean="0">
                            <a:latin typeface="Cambria Math"/>
                            <a:ea typeface="Cambria Math"/>
                          </a:rPr>
                          <m:t>ℱ</m:t>
                        </m:r>
                      </m:e>
                    </m:groupChr>
                  </m:oMath>
                </a14:m>
                <a:r>
                  <a:rPr lang="en-US" dirty="0" smtClean="0"/>
                  <a:t> </a:t>
                </a:r>
                <a:r>
                  <a:rPr lang="el-GR" dirty="0" smtClean="0"/>
                  <a:t>δ</a:t>
                </a:r>
                <a:r>
                  <a:rPr lang="en-US" dirty="0" smtClean="0"/>
                  <a:t> Function</a:t>
                </a:r>
                <a:endParaRPr lang="en-US" dirty="0"/>
              </a:p>
            </p:txBody>
          </p:sp>
        </mc:Choice>
        <mc:Fallback xmlns="">
          <p:sp>
            <p:nvSpPr>
              <p:cNvPr id="9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1600200"/>
                <a:ext cx="8229600" cy="4525963"/>
              </a:xfrm>
              <a:prstGeom prst="rect">
                <a:avLst/>
              </a:prstGeom>
              <a:blipFill rotWithShape="0">
                <a:blip r:embed="rId2"/>
                <a:stretch>
                  <a:fillRect l="-14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5405334" y="2695345"/>
                <a:ext cx="2605457" cy="7923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/>
                          <a:ea typeface="Cambria Math"/>
                        </a:rPr>
                        <m:t>ℱ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/>
                                  <a:ea typeface="Cambria Math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/>
                                  <a:ea typeface="Cambria Math"/>
                                </a:rPr>
                                <m:t>−|</m:t>
                              </m:r>
                              <m:r>
                                <a:rPr lang="en-US" sz="2400" b="0" i="1" smtClean="0">
                                  <a:latin typeface="Cambria Math"/>
                                  <a:ea typeface="Cambria Math"/>
                                </a:rPr>
                                <m:t>𝑡</m:t>
                              </m:r>
                              <m:r>
                                <a:rPr lang="en-US" sz="2400" b="0" i="1" smtClean="0">
                                  <a:latin typeface="Cambria Math"/>
                                  <a:ea typeface="Cambria Math"/>
                                </a:rPr>
                                <m:t>|</m:t>
                              </m:r>
                            </m:sup>
                          </m:sSup>
                        </m:e>
                      </m:d>
                      <m:r>
                        <a:rPr lang="en-US" sz="2400" b="0" i="1" smtClean="0">
                          <a:latin typeface="Cambria Math"/>
                          <a:ea typeface="Cambria Math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/>
                              <a:ea typeface="Cambria Math"/>
                            </a:rPr>
                            <m:t>2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/>
                              <a:ea typeface="Cambria Math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/>
                                  <a:ea typeface="Cambria Math"/>
                                </a:rPr>
                                <m:t>𝜔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5334" y="2695345"/>
                <a:ext cx="2605457" cy="79239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5181600" y="1752600"/>
                <a:ext cx="2810769" cy="5419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/>
                          <a:ea typeface="Cambria Math"/>
                        </a:rPr>
                        <m:t>ℱ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/>
                                  <a:ea typeface="Cambria Math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/>
                                  <a:ea typeface="Cambria Math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/>
                                      <a:ea typeface="Cambria Math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/>
                                      <a:ea typeface="Cambria Math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400" b="0" i="1" smtClean="0">
                                  <a:latin typeface="Cambria Math"/>
                                  <a:ea typeface="Cambria Math"/>
                                </a:rPr>
                                <m:t>/2</m:t>
                              </m:r>
                            </m:sup>
                          </m:sSup>
                        </m:e>
                      </m:d>
                      <m:r>
                        <a:rPr lang="en-US" sz="2400" b="0" i="1" smtClean="0">
                          <a:latin typeface="Cambria Math"/>
                          <a:ea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/>
                              <a:ea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sz="2400" i="1">
                              <a:latin typeface="Cambria Math"/>
                              <a:ea typeface="Cambria Math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en-US" sz="2400" i="1" smtClean="0">
                                  <a:latin typeface="Cambria Math"/>
                                  <a:ea typeface="Cambria Math"/>
                                </a:rPr>
                                <m:t>𝜔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latin typeface="Cambria Math"/>
                              <a:ea typeface="Cambria Math"/>
                            </a:rPr>
                            <m:t>/2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1600" y="1752600"/>
                <a:ext cx="2810769" cy="541943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5235481" y="4191000"/>
                <a:ext cx="340067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/>
                          <a:ea typeface="Cambria Math"/>
                        </a:rPr>
                        <m:t>ℱ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/>
                                  <a:ea typeface="Cambria Math"/>
                                </a:rPr>
                                <m:t>rect</m:t>
                              </m:r>
                            </m:fName>
                            <m:e>
                              <m:r>
                                <a:rPr lang="en-US" sz="2400" b="0" i="1" smtClean="0">
                                  <a:latin typeface="Cambria Math"/>
                                  <a:ea typeface="Cambria Math"/>
                                </a:rPr>
                                <m:t>(</m:t>
                              </m:r>
                              <m:r>
                                <a:rPr lang="en-US" sz="2400" b="0" i="1" smtClean="0">
                                  <a:latin typeface="Cambria Math"/>
                                  <a:ea typeface="Cambria Math"/>
                                </a:rPr>
                                <m:t>𝑡</m:t>
                              </m:r>
                              <m:r>
                                <a:rPr lang="en-US" sz="2400" b="0" i="1" smtClean="0">
                                  <a:latin typeface="Cambria Math"/>
                                  <a:ea typeface="Cambria Math"/>
                                </a:rPr>
                                <m:t>)</m:t>
                              </m:r>
                            </m:e>
                          </m:func>
                        </m:e>
                      </m:d>
                      <m:r>
                        <a:rPr lang="en-US" sz="2400" b="0" i="1" smtClean="0">
                          <a:latin typeface="Cambria Math"/>
                          <a:ea typeface="Cambria Math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/>
                          <a:ea typeface="Cambria Math"/>
                        </a:rPr>
                        <m:t>sinc</m:t>
                      </m:r>
                      <m:r>
                        <a:rPr lang="en-US" sz="2400" b="0" i="0" smtClean="0">
                          <a:latin typeface="Cambria Math"/>
                          <a:ea typeface="Cambria Math"/>
                        </a:rPr>
                        <m:t> (</m:t>
                      </m:r>
                      <m:r>
                        <m:rPr>
                          <m:sty m:val="p"/>
                        </m:rPr>
                        <a:rPr lang="el-GR" sz="2400" b="0" i="1" smtClean="0">
                          <a:latin typeface="Cambria Math"/>
                          <a:ea typeface="Cambria Math"/>
                        </a:rPr>
                        <m:t>ω</m:t>
                      </m:r>
                      <m:r>
                        <a:rPr lang="en-US" sz="2400" b="0" i="1" smtClean="0">
                          <a:latin typeface="Cambria Math"/>
                          <a:ea typeface="Cambria Math"/>
                        </a:rPr>
                        <m:t>/2)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5481" y="4191000"/>
                <a:ext cx="3400675" cy="461665"/>
              </a:xfrm>
              <a:prstGeom prst="rect">
                <a:avLst/>
              </a:prstGeom>
              <a:blipFill rotWithShape="0">
                <a:blip r:embed="rId5"/>
                <a:stretch>
                  <a:fillRect b="-17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5487856" y="5307761"/>
                <a:ext cx="244041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/>
                          <a:ea typeface="Cambria Math"/>
                        </a:rPr>
                        <m:t>ℱ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/>
                              <a:ea typeface="Cambria Math"/>
                            </a:rPr>
                            <m:t>1/2</m:t>
                          </m:r>
                          <m:r>
                            <a:rPr lang="en-US" sz="2400" b="0" i="1" smtClean="0">
                              <a:latin typeface="Cambria Math"/>
                              <a:ea typeface="Cambria Math"/>
                            </a:rPr>
                            <m:t>𝜋</m:t>
                          </m:r>
                        </m:e>
                      </m:d>
                      <m:r>
                        <a:rPr lang="en-US" sz="2400" b="0" i="1" smtClean="0"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en-US" sz="2400" b="0" i="1" smtClean="0">
                          <a:latin typeface="Cambria Math"/>
                          <a:ea typeface="Cambria Math"/>
                        </a:rPr>
                        <m:t>𝛿</m:t>
                      </m:r>
                      <m:r>
                        <a:rPr lang="en-US" sz="2400" b="0" i="0" smtClean="0">
                          <a:latin typeface="Cambria Math"/>
                          <a:ea typeface="Cambria Math"/>
                        </a:rPr>
                        <m:t>(</m:t>
                      </m:r>
                      <m:r>
                        <m:rPr>
                          <m:sty m:val="p"/>
                        </m:rPr>
                        <a:rPr lang="el-GR" sz="2400" b="0" i="1" smtClean="0">
                          <a:latin typeface="Cambria Math"/>
                          <a:ea typeface="Cambria Math"/>
                        </a:rPr>
                        <m:t>ω</m:t>
                      </m:r>
                      <m:r>
                        <a:rPr lang="en-US" sz="2400" b="0" i="1" smtClean="0">
                          <a:latin typeface="Cambria Math"/>
                          <a:ea typeface="Cambria Math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7856" y="5307761"/>
                <a:ext cx="2440412" cy="461665"/>
              </a:xfrm>
              <a:prstGeom prst="rect">
                <a:avLst/>
              </a:prstGeom>
              <a:blipFill rotWithShape="0">
                <a:blip r:embed="rId6"/>
                <a:stretch>
                  <a:fillRect r="-499" b="-18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40488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8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10048" y="685800"/>
            <a:ext cx="7586152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Spatial Filtering of a Laser</a:t>
            </a:r>
          </a:p>
          <a:p>
            <a:r>
              <a:rPr lang="en-US" sz="2000" dirty="0"/>
              <a:t>Removing high spatial frequency components from the </a:t>
            </a:r>
            <a:r>
              <a:rPr lang="en-US" sz="2000" dirty="0" smtClean="0"/>
              <a:t>Fourier/focal </a:t>
            </a:r>
            <a:r>
              <a:rPr lang="en-US" sz="2000" dirty="0"/>
              <a:t>plane results in a smoother laser beam, without speckle and </a:t>
            </a:r>
            <a:r>
              <a:rPr lang="en-US" sz="2000" dirty="0" smtClean="0"/>
              <a:t>distortion</a:t>
            </a:r>
            <a:endParaRPr lang="en-US" sz="2000" dirty="0"/>
          </a:p>
        </p:txBody>
      </p:sp>
      <p:grpSp>
        <p:nvGrpSpPr>
          <p:cNvPr id="10" name="Group 9"/>
          <p:cNvGrpSpPr/>
          <p:nvPr/>
        </p:nvGrpSpPr>
        <p:grpSpPr>
          <a:xfrm>
            <a:off x="1295400" y="2371725"/>
            <a:ext cx="6851620" cy="4105275"/>
            <a:chOff x="1295400" y="2286000"/>
            <a:chExt cx="6851620" cy="4105275"/>
          </a:xfrm>
        </p:grpSpPr>
        <p:pic>
          <p:nvPicPr>
            <p:cNvPr id="5" name="Picture 7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85139" y="2286000"/>
              <a:ext cx="3448050" cy="1323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5400" y="3733800"/>
              <a:ext cx="2809875" cy="26574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4000" y="3733800"/>
              <a:ext cx="2809875" cy="26574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8" name="TextBox 7"/>
            <p:cNvSpPr txBox="1"/>
            <p:nvPr/>
          </p:nvSpPr>
          <p:spPr>
            <a:xfrm>
              <a:off x="1430438" y="3425309"/>
              <a:ext cx="12698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Input beam</a:t>
              </a:r>
              <a:endParaRPr 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705600" y="3398877"/>
              <a:ext cx="14414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Output beam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246055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8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10048" y="685800"/>
            <a:ext cx="23411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Linear Systems</a:t>
            </a: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 txBox="1">
                <a:spLocks/>
              </p:cNvSpPr>
              <p:nvPr/>
            </p:nvSpPr>
            <p:spPr>
              <a:xfrm>
                <a:off x="457200" y="1600200"/>
                <a:ext cx="8229600" cy="452596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en-US" sz="28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Given some input signal:    </a:t>
                </a:r>
                <a14:m>
                  <m:oMath xmlns:m="http://schemas.openxmlformats.org/officeDocument/2006/math">
                    <m:r>
                      <a:rPr kumimoji="0" lang="en-US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/>
                        <a:ea typeface="Cambria Math"/>
                        <a:cs typeface="+mn-cs"/>
                      </a:rPr>
                      <m:t>𝑓</m:t>
                    </m:r>
                    <m:d>
                      <m:dPr>
                        <m:ctrlPr>
                          <a:rPr kumimoji="0" lang="en-US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/>
                            <a:cs typeface="+mn-cs"/>
                          </a:rPr>
                        </m:ctrlPr>
                      </m:dPr>
                      <m:e>
                        <m:r>
                          <a:rPr kumimoji="0" lang="en-US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/>
                            <a:ea typeface="Cambria Math"/>
                            <a:cs typeface="+mn-cs"/>
                          </a:rPr>
                          <m:t>𝑥</m:t>
                        </m:r>
                        <m:r>
                          <a:rPr kumimoji="0" lang="en-US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/>
                            <a:ea typeface="Cambria Math"/>
                            <a:cs typeface="+mn-cs"/>
                          </a:rPr>
                          <m:t>,</m:t>
                        </m:r>
                        <m:r>
                          <a:rPr kumimoji="0" lang="en-US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/>
                            <a:ea typeface="Cambria Math"/>
                            <a:cs typeface="+mn-cs"/>
                          </a:rPr>
                          <m:t>𝑦</m:t>
                        </m:r>
                      </m:e>
                    </m:d>
                  </m:oMath>
                </a14:m>
                <a:endPara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endParaRPr kumimoji="0" lang="en-US" sz="2800" b="0" i="0" u="none" strike="noStrike" kern="120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en-US" sz="28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We get an output signal</a:t>
                </a:r>
                <a14:m>
                  <m:oMath xmlns:m="http://schemas.openxmlformats.org/officeDocument/2006/math">
                    <m:r>
                      <a:rPr kumimoji="0" lang="en-US" sz="2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/>
                        <a:cs typeface="+mn-cs"/>
                      </a:rPr>
                      <m:t>:</m:t>
                    </m:r>
                    <m:r>
                      <a:rPr kumimoji="0" lang="en-US" sz="2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/>
                        <a:ea typeface="Cambria Math"/>
                        <a:cs typeface="+mn-cs"/>
                      </a:rPr>
                      <m:t>    </m:t>
                    </m:r>
                    <m:r>
                      <a:rPr kumimoji="0" lang="en-US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/>
                        <a:cs typeface="+mn-cs"/>
                      </a:rPr>
                      <m:t>𝐹</m:t>
                    </m:r>
                    <m:d>
                      <m:dPr>
                        <m:ctrlPr>
                          <a:rPr kumimoji="0" lang="en-US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/>
                            <a:cs typeface="+mn-cs"/>
                          </a:rPr>
                        </m:ctrlPr>
                      </m:dPr>
                      <m:e>
                        <m: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/>
                            <a:ea typeface="Cambria Math"/>
                            <a:cs typeface="+mn-cs"/>
                          </a:rPr>
                          <m:t>𝑋</m:t>
                        </m:r>
                        <m:r>
                          <a:rPr kumimoji="0" lang="en-US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/>
                            <a:ea typeface="Cambria Math"/>
                            <a:cs typeface="+mn-cs"/>
                          </a:rPr>
                          <m:t>,</m:t>
                        </m:r>
                        <m: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/>
                            <a:ea typeface="Cambria Math"/>
                            <a:cs typeface="+mn-cs"/>
                          </a:rPr>
                          <m:t>𝑌</m:t>
                        </m:r>
                      </m:e>
                    </m:d>
                    <m:r>
                      <a:rPr kumimoji="0" lang="en-US" sz="2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/>
                        <a:ea typeface="Cambria Math"/>
                        <a:cs typeface="+mn-cs"/>
                      </a:rPr>
                      <m:t>=</m:t>
                    </m:r>
                    <m:r>
                      <a:rPr kumimoji="0" lang="en-US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/>
                        <a:ea typeface="Cambria Math"/>
                        <a:cs typeface="+mn-cs"/>
                      </a:rPr>
                      <m:t>ℒ</m:t>
                    </m:r>
                    <m:r>
                      <a:rPr kumimoji="0" lang="en-US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/>
                        <a:ea typeface="Cambria Math"/>
                        <a:cs typeface="+mn-cs"/>
                      </a:rPr>
                      <m:t>[</m:t>
                    </m:r>
                    <m:r>
                      <a:rPr kumimoji="0" lang="en-US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/>
                        <a:ea typeface="Cambria Math"/>
                        <a:cs typeface="+mn-cs"/>
                      </a:rPr>
                      <m:t>𝑓</m:t>
                    </m:r>
                    <m:d>
                      <m:dPr>
                        <m:ctrlP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/>
                            <a:cs typeface="+mn-cs"/>
                          </a:rPr>
                        </m:ctrlPr>
                      </m:dPr>
                      <m:e>
                        <m: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/>
                            <a:ea typeface="Cambria Math"/>
                            <a:cs typeface="+mn-cs"/>
                          </a:rPr>
                          <m:t>𝑥</m:t>
                        </m:r>
                        <m: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/>
                            <a:ea typeface="Cambria Math"/>
                            <a:cs typeface="+mn-cs"/>
                          </a:rPr>
                          <m:t>,</m:t>
                        </m:r>
                        <m: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/>
                            <a:ea typeface="Cambria Math"/>
                            <a:cs typeface="+mn-cs"/>
                          </a:rPr>
                          <m:t>𝑦</m:t>
                        </m:r>
                      </m:e>
                    </m:d>
                    <m:r>
                      <a:rPr kumimoji="0" lang="en-US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/>
                        <a:ea typeface="Cambria Math"/>
                        <a:cs typeface="+mn-cs"/>
                      </a:rPr>
                      <m:t>]</m:t>
                    </m:r>
                  </m:oMath>
                </a14:m>
                <a:endParaRPr kumimoji="0" lang="en-US" sz="2800" b="0" i="0" u="none" strike="noStrike" kern="120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endPara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cs typeface="+mn-cs"/>
                </a:endParaRPr>
              </a:p>
            </p:txBody>
          </p:sp>
        </mc:Choice>
        <mc:Fallback xmlns="">
          <p:sp>
            <p:nvSpPr>
              <p:cNvPr id="5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1600200"/>
                <a:ext cx="8229600" cy="4525963"/>
              </a:xfrm>
              <a:prstGeom prst="rect">
                <a:avLst/>
              </a:prstGeom>
              <a:blipFill rotWithShape="0">
                <a:blip r:embed="rId2"/>
                <a:stretch>
                  <a:fillRect l="-1481" t="-1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08285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8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10048" y="685800"/>
            <a:ext cx="23411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Linear Systems</a:t>
            </a: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 txBox="1">
                <a:spLocks/>
              </p:cNvSpPr>
              <p:nvPr/>
            </p:nvSpPr>
            <p:spPr>
              <a:xfrm>
                <a:off x="457200" y="1600200"/>
                <a:ext cx="8534400" cy="452596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en-US" sz="28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Given some input signal:</a:t>
                </a:r>
                <a14:m>
                  <m:oMath xmlns:m="http://schemas.openxmlformats.org/officeDocument/2006/math">
                    <m:r>
                      <a:rPr kumimoji="0" lang="en-US" sz="2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/>
                        <a:ea typeface="Cambria Math"/>
                        <a:cs typeface="+mn-cs"/>
                      </a:rPr>
                      <m:t>     </m:t>
                    </m:r>
                    <m:r>
                      <a:rPr kumimoji="0" lang="en-US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/>
                        <a:ea typeface="Cambria Math"/>
                        <a:cs typeface="+mn-cs"/>
                      </a:rPr>
                      <m:t>𝛼</m:t>
                    </m:r>
                    <m:sSub>
                      <m:sSubPr>
                        <m:ctrlP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/>
                            <a:ea typeface="Cambria Math"/>
                            <a:cs typeface="+mn-cs"/>
                          </a:rPr>
                          <m:t>𝑓</m:t>
                        </m:r>
                      </m:e>
                      <m:sub>
                        <m: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/>
                            <a:ea typeface="Cambria Math"/>
                            <a:cs typeface="+mn-cs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kumimoji="0" lang="en-US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/>
                            <a:cs typeface="+mn-cs"/>
                          </a:rPr>
                        </m:ctrlPr>
                      </m:dPr>
                      <m:e>
                        <m:r>
                          <a:rPr kumimoji="0" lang="en-US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/>
                            <a:ea typeface="Cambria Math"/>
                            <a:cs typeface="+mn-cs"/>
                          </a:rPr>
                          <m:t>𝑥</m:t>
                        </m:r>
                        <m:r>
                          <a:rPr kumimoji="0" lang="en-US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/>
                            <a:ea typeface="Cambria Math"/>
                            <a:cs typeface="+mn-cs"/>
                          </a:rPr>
                          <m:t>,</m:t>
                        </m:r>
                        <m:r>
                          <a:rPr kumimoji="0" lang="en-US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/>
                            <a:ea typeface="Cambria Math"/>
                            <a:cs typeface="+mn-cs"/>
                          </a:rPr>
                          <m:t>𝑦</m:t>
                        </m:r>
                      </m:e>
                    </m:d>
                    <m:r>
                      <a:rPr kumimoji="0" lang="en-US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/>
                        <a:ea typeface="Cambria Math"/>
                        <a:cs typeface="+mn-cs"/>
                      </a:rPr>
                      <m:t>+</m:t>
                    </m:r>
                    <m:r>
                      <a:rPr kumimoji="0" lang="en-US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/>
                        <a:ea typeface="Cambria Math"/>
                        <a:cs typeface="+mn-cs"/>
                      </a:rPr>
                      <m:t>𝛽</m:t>
                    </m:r>
                    <m:sSub>
                      <m:sSubPr>
                        <m:ctrlP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/>
                            <a:ea typeface="Cambria Math"/>
                            <a:cs typeface="+mn-cs"/>
                          </a:rPr>
                          <m:t>𝑓</m:t>
                        </m:r>
                      </m:e>
                      <m:sub>
                        <m: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/>
                            <a:ea typeface="Cambria Math"/>
                            <a:cs typeface="+mn-cs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kumimoji="0" lang="en-US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/>
                            <a:cs typeface="+mn-cs"/>
                          </a:rPr>
                        </m:ctrlPr>
                      </m:dPr>
                      <m:e>
                        <m:r>
                          <a:rPr kumimoji="0" lang="en-US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/>
                            <a:ea typeface="Cambria Math"/>
                            <a:cs typeface="+mn-cs"/>
                          </a:rPr>
                          <m:t>𝑥</m:t>
                        </m:r>
                        <m:r>
                          <a:rPr kumimoji="0" lang="en-US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/>
                            <a:ea typeface="Cambria Math"/>
                            <a:cs typeface="+mn-cs"/>
                          </a:rPr>
                          <m:t>,</m:t>
                        </m:r>
                        <m:r>
                          <a:rPr kumimoji="0" lang="en-US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/>
                            <a:ea typeface="Cambria Math"/>
                            <a:cs typeface="+mn-cs"/>
                          </a:rPr>
                          <m:t>𝑦</m:t>
                        </m:r>
                      </m:e>
                    </m:d>
                  </m:oMath>
                </a14:m>
                <a:endPara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endPara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en-US" sz="28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We get an output signal:</a:t>
                </a:r>
              </a:p>
              <a:p>
                <a:pPr marL="342900" marR="0" lvl="0" indent="-342900" algn="ctr" defTabSz="9144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/>
                          <a:ea typeface="Cambria Math"/>
                          <a:cs typeface="+mn-cs"/>
                        </a:rPr>
                        <m:t>ℒ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Cambria Math"/>
                              <a:cs typeface="+mn-cs"/>
                            </a:rPr>
                            <m:t>𝛼</m:t>
                          </m:r>
                          <m:sSub>
                            <m:sSubPr>
                              <m:ctrlPr>
                                <a:rPr kumimoji="0" lang="en-US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ysClr val="windowText" lastClr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ysClr val="windowText" lastClr="000000"/>
                                  </a:solidFill>
                                  <a:effectLst/>
                                  <a:uLnTx/>
                                  <a:uFillTx/>
                                  <a:latin typeface="Cambria Math"/>
                                  <a:ea typeface="Cambria Math"/>
                                  <a:cs typeface="+mn-cs"/>
                                </a:rPr>
                                <m:t>𝑓</m:t>
                              </m:r>
                            </m:e>
                            <m:sub>
                              <m:r>
                                <a:rPr kumimoji="0" lang="en-US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ysClr val="windowText" lastClr="000000"/>
                                  </a:solidFill>
                                  <a:effectLst/>
                                  <a:uLnTx/>
                                  <a:uFillTx/>
                                  <a:latin typeface="Cambria Math"/>
                                  <a:ea typeface="Cambria Math"/>
                                  <a:cs typeface="+mn-cs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kumimoji="0" lang="en-US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ysClr val="windowText" lastClr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ysClr val="windowText" lastClr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/>
                                  <a:cs typeface="+mn-cs"/>
                                </a:rPr>
                                <m:t>𝑥</m:t>
                              </m:r>
                              <m:r>
                                <a:rPr kumimoji="0" lang="en-US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ysClr val="windowText" lastClr="000000"/>
                                  </a:solidFill>
                                  <a:effectLst/>
                                  <a:uLnTx/>
                                  <a:uFillTx/>
                                  <a:latin typeface="Cambria Math"/>
                                  <a:ea typeface="Cambria Math"/>
                                  <a:cs typeface="+mn-cs"/>
                                </a:rPr>
                                <m:t>,</m:t>
                              </m:r>
                              <m: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ysClr val="windowText" lastClr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/>
                                  <a:cs typeface="+mn-cs"/>
                                </a:rPr>
                                <m:t>𝑦</m:t>
                              </m:r>
                            </m:e>
                          </m:d>
                          <m:r>
                            <a:rPr kumimoji="0" 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Cambria Math"/>
                              <a:cs typeface="+mn-cs"/>
                            </a:rPr>
                            <m:t>+</m:t>
                          </m:r>
                          <m:r>
                            <a:rPr kumimoji="0" 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Cambria Math"/>
                              <a:cs typeface="+mn-cs"/>
                            </a:rPr>
                            <m:t>𝛽</m:t>
                          </m:r>
                          <m:sSub>
                            <m:sSubPr>
                              <m:ctrlPr>
                                <a:rPr kumimoji="0" lang="en-US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ysClr val="windowText" lastClr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ysClr val="windowText" lastClr="000000"/>
                                  </a:solidFill>
                                  <a:effectLst/>
                                  <a:uLnTx/>
                                  <a:uFillTx/>
                                  <a:latin typeface="Cambria Math"/>
                                  <a:ea typeface="Cambria Math"/>
                                  <a:cs typeface="+mn-cs"/>
                                </a:rPr>
                                <m:t>𝑓</m:t>
                              </m:r>
                            </m:e>
                            <m:sub>
                              <m:r>
                                <a:rPr kumimoji="0" lang="en-US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ysClr val="windowText" lastClr="000000"/>
                                  </a:solidFill>
                                  <a:effectLst/>
                                  <a:uLnTx/>
                                  <a:uFillTx/>
                                  <a:latin typeface="Cambria Math"/>
                                  <a:ea typeface="Cambria Math"/>
                                  <a:cs typeface="+mn-cs"/>
                                </a:rPr>
                                <m:t>2</m:t>
                              </m:r>
                            </m:sub>
                          </m:sSub>
                          <m:d>
                            <m:dPr>
                              <m:ctrlPr>
                                <a:rPr kumimoji="0" lang="en-US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ysClr val="windowText" lastClr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ysClr val="windowText" lastClr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/>
                                  <a:cs typeface="+mn-cs"/>
                                </a:rPr>
                                <m:t>𝑥</m:t>
                              </m:r>
                              <m:r>
                                <a:rPr kumimoji="0" lang="en-US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ysClr val="windowText" lastClr="000000"/>
                                  </a:solidFill>
                                  <a:effectLst/>
                                  <a:uLnTx/>
                                  <a:uFillTx/>
                                  <a:latin typeface="Cambria Math"/>
                                  <a:ea typeface="Cambria Math"/>
                                  <a:cs typeface="+mn-cs"/>
                                </a:rPr>
                                <m:t>,</m:t>
                              </m:r>
                              <m: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ysClr val="windowText" lastClr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/>
                                  <a:cs typeface="+mn-cs"/>
                                </a:rPr>
                                <m:t>𝑦</m:t>
                              </m:r>
                            </m:e>
                          </m:d>
                        </m:e>
                      </m:d>
                      <m:r>
                        <a:rPr kumimoji="0" 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/>
                          <a:ea typeface="Cambria Math"/>
                          <a:cs typeface="+mn-cs"/>
                        </a:rPr>
                        <m:t>=</m:t>
                      </m:r>
                      <m:r>
                        <a:rPr kumimoji="0" 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/>
                          <a:ea typeface="Cambria Math"/>
                          <a:cs typeface="+mn-cs"/>
                        </a:rPr>
                        <m:t>𝛼</m:t>
                      </m:r>
                      <m:sSub>
                        <m:sSub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/>
                              <a:cs typeface="+mn-cs"/>
                            </a:rPr>
                            <m:t>𝐹</m:t>
                          </m:r>
                        </m:e>
                        <m:sub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Cambria Math"/>
                              <a:cs typeface="+mn-cs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kumimoji="0" 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Cambria Math"/>
                              <a:cs typeface="+mn-cs"/>
                            </a:rPr>
                            <m:t>𝑋</m:t>
                          </m:r>
                          <m:r>
                            <a:rPr kumimoji="0" 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Cambria Math"/>
                              <a:cs typeface="+mn-cs"/>
                            </a:rPr>
                            <m:t>,</m:t>
                          </m:r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Cambria Math"/>
                              <a:cs typeface="+mn-cs"/>
                            </a:rPr>
                            <m:t>𝑌</m:t>
                          </m:r>
                        </m:e>
                      </m:d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/>
                          <a:ea typeface="Cambria Math"/>
                          <a:cs typeface="+mn-cs"/>
                        </a:rPr>
                        <m:t>+</m:t>
                      </m:r>
                      <m:r>
                        <a:rPr kumimoji="0" 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/>
                          <a:ea typeface="Cambria Math"/>
                          <a:cs typeface="+mn-cs"/>
                        </a:rPr>
                        <m:t>𝛽</m:t>
                      </m:r>
                      <m:sSub>
                        <m:sSubPr>
                          <m:ctrlPr>
                            <a:rPr kumimoji="0" 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/>
                              <a:cs typeface="+mn-cs"/>
                            </a:rPr>
                            <m:t>𝐹</m:t>
                          </m:r>
                        </m:e>
                        <m:sub>
                          <m:r>
                            <a:rPr kumimoji="0" 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Cambria Math"/>
                              <a:cs typeface="+mn-cs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kumimoji="0" 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Cambria Math"/>
                              <a:cs typeface="+mn-cs"/>
                            </a:rPr>
                            <m:t>𝑋</m:t>
                          </m:r>
                          <m:r>
                            <a:rPr kumimoji="0" 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Cambria Math"/>
                              <a:cs typeface="+mn-cs"/>
                            </a:rPr>
                            <m:t>,</m:t>
                          </m:r>
                          <m:r>
                            <a:rPr kumimoji="0" 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Cambria Math"/>
                              <a:cs typeface="+mn-cs"/>
                            </a:rPr>
                            <m:t>𝑌</m:t>
                          </m:r>
                        </m:e>
                      </m:d>
                    </m:oMath>
                  </m:oMathPara>
                </a14:m>
                <a:endPara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endParaRPr kumimoji="0" lang="en-US" sz="2800" b="0" i="0" u="none" strike="noStrike" kern="120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endPara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cs typeface="+mn-cs"/>
                </a:endParaRPr>
              </a:p>
            </p:txBody>
          </p:sp>
        </mc:Choice>
        <mc:Fallback xmlns="">
          <p:sp>
            <p:nvSpPr>
              <p:cNvPr id="5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1600200"/>
                <a:ext cx="8534400" cy="4525963"/>
              </a:xfrm>
              <a:prstGeom prst="rect">
                <a:avLst/>
              </a:prstGeom>
              <a:blipFill rotWithShape="0">
                <a:blip r:embed="rId2"/>
                <a:stretch>
                  <a:fillRect l="-1429" t="-1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13725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8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0048" y="685800"/>
            <a:ext cx="23411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Linear Systems</a:t>
            </a: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/>
              <p:cNvSpPr txBox="1">
                <a:spLocks/>
              </p:cNvSpPr>
              <p:nvPr/>
            </p:nvSpPr>
            <p:spPr>
              <a:xfrm>
                <a:off x="609600" y="1676402"/>
                <a:ext cx="8001000" cy="213359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In optics the linear operator </a:t>
                </a: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/>
                        <a:ea typeface="Cambria Math"/>
                        <a:cs typeface="+mn-cs"/>
                      </a:rPr>
                      <m:t>ℒ</m:t>
                    </m:r>
                  </m:oMath>
                </a14:m>
                <a:r>
                  <a:rPr kumimoji="0" lang="en-US" sz="24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 is the Fourier transform, which we’ll write as </a:t>
                </a: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/>
                        <a:ea typeface="Cambria Math"/>
                        <a:cs typeface="+mn-cs"/>
                      </a:rPr>
                      <m:t>ℱ</m:t>
                    </m:r>
                  </m:oMath>
                </a14:m>
                <a:r>
                  <a:rPr kumimoji="0" lang="en-US" sz="24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. We can simplify our treatment of optical systems by defining a few new general classes of functions:</a:t>
                </a:r>
              </a:p>
            </p:txBody>
          </p:sp>
        </mc:Choice>
        <mc:Fallback xmlns="">
          <p:sp>
            <p:nvSpPr>
              <p:cNvPr id="8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1676402"/>
                <a:ext cx="8001000" cy="2133599"/>
              </a:xfrm>
              <a:prstGeom prst="rect">
                <a:avLst/>
              </a:prstGeom>
              <a:blipFill rotWithShape="0">
                <a:blip r:embed="rId2"/>
                <a:stretch>
                  <a:fillRect l="-1142" t="-2286" r="-10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/>
          <p:cNvSpPr/>
          <p:nvPr/>
        </p:nvSpPr>
        <p:spPr>
          <a:xfrm>
            <a:off x="2895600" y="3276600"/>
            <a:ext cx="46482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</a:rPr>
              <a:t>Aperture Function</a:t>
            </a:r>
            <a:endParaRPr kumimoji="0" lang="en-US" sz="3600" b="0" i="0" u="none" strike="noStrike" kern="0" cap="none" spc="0" normalizeH="0" baseline="0" noProof="0" dirty="0" smtClean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</a:endParaRPr>
          </a:p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</a:rPr>
              <a:t>Point Spread Function</a:t>
            </a:r>
          </a:p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</a:rPr>
              <a:t>Transfer Function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118054" y="5257800"/>
            <a:ext cx="6984091" cy="646331"/>
          </a:xfrm>
          <a:prstGeom prst="rect">
            <a:avLst/>
          </a:prstGeom>
          <a:solidFill>
            <a:sysClr val="window" lastClr="FFFFFF">
              <a:lumMod val="95000"/>
            </a:sysClr>
          </a:solidFill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These general ideas apply to a much wider variety of physical systems: </a:t>
            </a:r>
            <a:b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</a:b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e.g. linear electronic circuits</a:t>
            </a:r>
          </a:p>
        </p:txBody>
      </p:sp>
    </p:spTree>
    <p:extLst>
      <p:ext uri="{BB962C8B-B14F-4D97-AF65-F5344CB8AC3E}">
        <p14:creationId xmlns:p14="http://schemas.microsoft.com/office/powerpoint/2010/main" val="1892904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8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10048" y="685800"/>
            <a:ext cx="27758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What’s the Point?</a:t>
            </a:r>
            <a:endParaRPr lang="en-US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685800" y="1563469"/>
            <a:ext cx="76961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We need better tools than the </a:t>
            </a: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Rayleigh resolution criterion 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for determining how faithfully our optical systems transmit information from source to image: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548258" y="6019800"/>
            <a:ext cx="39712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Modulation Transfer Function</a:t>
            </a:r>
          </a:p>
        </p:txBody>
      </p:sp>
      <p:pic>
        <p:nvPicPr>
          <p:cNvPr id="9" name="Picture 2" descr="http://upload.wikimedia.org/wikipedia/commons/thumb/b/bd/Illustration_of_the_optical_transfer_function_and_its_relation_to_image_quality..svg/660px-Illustration_of_the_optical_transfer_function_and_its_relation_to_image_quality.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2438400"/>
            <a:ext cx="5324475" cy="3339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063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8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10048" y="685800"/>
            <a:ext cx="38812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Aperture (pupil) Function</a:t>
            </a: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/>
              <p:cNvSpPr txBox="1">
                <a:spLocks/>
              </p:cNvSpPr>
              <p:nvPr/>
            </p:nvSpPr>
            <p:spPr>
              <a:xfrm>
                <a:off x="685800" y="2438400"/>
                <a:ext cx="4838145" cy="36576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Describes the effect of an optical system on light that passes through it. </a:t>
                </a:r>
              </a:p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cs typeface="+mn-cs"/>
                </a:endParaRPr>
              </a:p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For a plane wave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/>
                            <a:ea typeface="Cambria Math"/>
                            <a:cs typeface="+mn-cs"/>
                          </a:rPr>
                          <m:t>𝐸</m:t>
                        </m:r>
                      </m:e>
                      <m:sub>
                        <m: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/>
                            <a:ea typeface="Cambria Math"/>
                            <a:cs typeface="+mn-cs"/>
                          </a:rPr>
                          <m:t>𝑖</m:t>
                        </m:r>
                      </m:sub>
                    </m:sSub>
                    <m:r>
                      <a:rPr kumimoji="0" lang="en-US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/>
                        <a:ea typeface="Cambria Math"/>
                        <a:cs typeface="+mn-cs"/>
                      </a:rPr>
                      <m:t>=</m:t>
                    </m:r>
                    <m:sSub>
                      <m:sSubPr>
                        <m:ctrlP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/>
                            <a:ea typeface="Cambria Math"/>
                            <a:cs typeface="+mn-cs"/>
                          </a:rPr>
                          <m:t>𝐸</m:t>
                        </m:r>
                      </m:e>
                      <m:sub>
                        <m: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/>
                            <a:ea typeface="Cambria Math"/>
                            <a:cs typeface="+mn-cs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/>
                            <a:ea typeface="Cambria Math"/>
                            <a:cs typeface="+mn-cs"/>
                          </a:rPr>
                          <m:t>𝑒</m:t>
                        </m:r>
                      </m:e>
                      <m:sup>
                        <m: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/>
                            <a:ea typeface="Cambria Math"/>
                            <a:cs typeface="+mn-cs"/>
                          </a:rPr>
                          <m:t>𝑖</m:t>
                        </m:r>
                        <m: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/>
                            <a:ea typeface="Cambria Math"/>
                            <a:cs typeface="+mn-cs"/>
                          </a:rPr>
                          <m:t>(</m:t>
                        </m:r>
                        <m: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/>
                            <a:ea typeface="Cambria Math"/>
                            <a:cs typeface="+mn-cs"/>
                          </a:rPr>
                          <m:t>𝑘𝑧</m:t>
                        </m:r>
                        <m: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/>
                            <a:ea typeface="Cambria Math"/>
                            <a:cs typeface="+mn-cs"/>
                          </a:rPr>
                          <m:t>−</m:t>
                        </m:r>
                        <m: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/>
                            <a:ea typeface="Cambria Math"/>
                            <a:cs typeface="+mn-cs"/>
                          </a:rPr>
                          <m:t>𝜔</m:t>
                        </m:r>
                        <m: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/>
                            <a:ea typeface="Cambria Math"/>
                            <a:cs typeface="+mn-cs"/>
                          </a:rPr>
                          <m:t>𝑡</m:t>
                        </m:r>
                        <m: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/>
                            <a:ea typeface="Cambria Math"/>
                            <a:cs typeface="+mn-cs"/>
                          </a:rPr>
                          <m:t>)</m:t>
                        </m:r>
                      </m:sup>
                    </m:sSup>
                    <m:r>
                      <a:rPr kumimoji="0" lang="en-US" sz="20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/>
                        <a:ea typeface="Cambria Math"/>
                        <a:cs typeface="+mn-cs"/>
                      </a:rPr>
                      <m:t> </m:t>
                    </m:r>
                  </m:oMath>
                </a14:m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 </a:t>
                </a:r>
                <a:r>
                  <a:rPr kumimoji="0" lang="en-US" sz="20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incident on an amplitude mask, the field after the mask is simply</a:t>
                </a:r>
              </a:p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cs typeface="+mn-cs"/>
                </a:endParaRPr>
              </a:p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kumimoji="0" lang="en-US" sz="2000" b="0" i="0" u="none" strike="noStrike" kern="120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cs typeface="+mn-cs"/>
                </a:endParaRPr>
              </a:p>
              <a:p>
                <a:pPr marL="400050" marR="0" lvl="1" indent="0" algn="l" defTabSz="9144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/>
                            <a:ea typeface="Cambria Math"/>
                            <a:cs typeface="+mn-cs"/>
                          </a:rPr>
                          <m:t>𝒜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/>
                            <a:ea typeface="Cambria Math"/>
                            <a:cs typeface="+mn-cs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kumimoji="0" 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/>
                            <a:cs typeface="+mn-cs"/>
                          </a:rPr>
                        </m:ctrlPr>
                      </m:dPr>
                      <m:e>
                        <m:r>
                          <a:rPr kumimoji="0" 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/>
                            <a:ea typeface="Cambria Math"/>
                            <a:cs typeface="+mn-cs"/>
                          </a:rPr>
                          <m:t>𝑥</m:t>
                        </m:r>
                        <m:r>
                          <a:rPr kumimoji="0" 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/>
                            <a:ea typeface="Cambria Math"/>
                            <a:cs typeface="+mn-cs"/>
                          </a:rPr>
                          <m:t>,</m:t>
                        </m:r>
                        <m:r>
                          <a:rPr kumimoji="0" 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/>
                            <a:ea typeface="Cambria Math"/>
                            <a:cs typeface="+mn-cs"/>
                          </a:rPr>
                          <m:t>𝑦</m:t>
                        </m:r>
                      </m:e>
                    </m:d>
                  </m:oMath>
                </a14:m>
                <a:r>
                  <a:rPr kumimoji="0" lang="en-US" sz="18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 is a function describing the transmission through the mask</a:t>
                </a:r>
                <a:endParaRPr kumimoji="0" lang="en-US" sz="2000" b="0" i="0" u="none" strike="noStrike" kern="120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9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" y="2438400"/>
                <a:ext cx="4838145" cy="3657600"/>
              </a:xfrm>
              <a:prstGeom prst="rect">
                <a:avLst/>
              </a:prstGeom>
              <a:blipFill rotWithShape="0">
                <a:blip r:embed="rId2"/>
                <a:stretch>
                  <a:fillRect l="-1135" t="-8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1638509" y="1584348"/>
                <a:ext cx="2932726" cy="3808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/>
                          <a:ea typeface="Cambria Math"/>
                        </a:rPr>
                        <m:t>𝒜</m:t>
                      </m:r>
                      <m:d>
                        <m:dPr>
                          <m:ctrlP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Cambria Math"/>
                            </a:rPr>
                            <m:t>𝑥</m:t>
                          </m:r>
                          <m: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Cambria Math"/>
                            </a:rPr>
                            <m:t>,</m:t>
                          </m:r>
                          <m: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Cambria Math"/>
                            </a:rPr>
                            <m:t>𝑦</m:t>
                          </m:r>
                        </m:e>
                      </m:d>
                      <m:r>
                        <a:rPr kumimoji="0" lang="en-US" sz="18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/>
                          <a:ea typeface="Cambria Math"/>
                        </a:rPr>
                        <m:t>=</m:t>
                      </m:r>
                      <m:sSub>
                        <m:sSubPr>
                          <m:ctrlP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Cambria Math"/>
                            </a:rPr>
                            <m:t>𝒜</m:t>
                          </m:r>
                        </m:e>
                        <m:sub>
                          <m: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Cambria Math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Cambria Math"/>
                            </a:rPr>
                            <m:t>𝑥</m:t>
                          </m:r>
                          <m: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Cambria Math"/>
                            </a:rPr>
                            <m:t>,</m:t>
                          </m:r>
                          <m: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Cambria Math"/>
                            </a:rPr>
                            <m:t>𝑦</m:t>
                          </m:r>
                        </m:e>
                      </m:d>
                      <m:sSup>
                        <m:sSupPr>
                          <m:ctrlP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Cambria Math"/>
                            </a:rPr>
                            <m:t>𝑒</m:t>
                          </m:r>
                        </m:e>
                        <m:sup>
                          <m: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Cambria Math"/>
                            </a:rPr>
                            <m:t>𝑖</m:t>
                          </m:r>
                          <m: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Cambria Math"/>
                            </a:rPr>
                            <m:t> </m:t>
                          </m:r>
                          <m: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Cambria Math"/>
                            </a:rPr>
                            <m:t>𝜙</m:t>
                          </m:r>
                          <m: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Cambria Math"/>
                            </a:rPr>
                            <m:t>(</m:t>
                          </m:r>
                          <m: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Cambria Math"/>
                            </a:rPr>
                            <m:t>𝑥</m:t>
                          </m:r>
                          <m: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Cambria Math"/>
                            </a:rPr>
                            <m:t>,</m:t>
                          </m:r>
                          <m: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Cambria Math"/>
                            </a:rPr>
                            <m:t>𝑦</m:t>
                          </m:r>
                          <m: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Cambria Math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8509" y="1584348"/>
                <a:ext cx="2932726" cy="380810"/>
              </a:xfrm>
              <a:prstGeom prst="rect">
                <a:avLst/>
              </a:prstGeom>
              <a:blipFill rotWithShape="0">
                <a:blip r:embed="rId3"/>
                <a:stretch>
                  <a:fillRect b="-6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914399" y="4572000"/>
                <a:ext cx="4761945" cy="3808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Cambria Math"/>
                            </a:rPr>
                            <m:t>𝐸</m:t>
                          </m:r>
                        </m:e>
                        <m:sub>
                          <m: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Cambria Math"/>
                            </a:rPr>
                            <m:t>𝒜</m:t>
                          </m:r>
                        </m:sub>
                      </m:sSub>
                      <m:d>
                        <m:dPr>
                          <m:ctrlP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Cambria Math"/>
                            </a:rPr>
                            <m:t>𝑥</m:t>
                          </m:r>
                          <m: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Cambria Math"/>
                            </a:rPr>
                            <m:t>,</m:t>
                          </m:r>
                          <m: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Cambria Math"/>
                            </a:rPr>
                            <m:t>𝑦</m:t>
                          </m:r>
                        </m:e>
                      </m:d>
                      <m:r>
                        <a:rPr kumimoji="0" lang="en-US" sz="18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/>
                          <a:ea typeface="Cambria Math"/>
                        </a:rPr>
                        <m:t>=</m:t>
                      </m:r>
                      <m:sSub>
                        <m:sSubPr>
                          <m:ctrlP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Cambria Math"/>
                            </a:rPr>
                            <m:t>𝐸</m:t>
                          </m:r>
                        </m:e>
                        <m:sub>
                          <m: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Cambria Math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Cambria Math"/>
                            </a:rPr>
                            <m:t>𝒜</m:t>
                          </m:r>
                        </m:e>
                        <m:sub>
                          <m: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Cambria Math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Cambria Math"/>
                            </a:rPr>
                            <m:t>𝑥</m:t>
                          </m:r>
                          <m: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Cambria Math"/>
                            </a:rPr>
                            <m:t>,</m:t>
                          </m:r>
                          <m: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Cambria Math"/>
                            </a:rPr>
                            <m:t>𝑦</m:t>
                          </m:r>
                        </m:e>
                      </m:d>
                      <m:sSup>
                        <m:sSupPr>
                          <m:ctrlP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Cambria Math"/>
                            </a:rPr>
                            <m:t>𝑒</m:t>
                          </m:r>
                        </m:e>
                        <m:sup>
                          <m: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Cambria Math"/>
                            </a:rPr>
                            <m:t>𝑖</m:t>
                          </m:r>
                          <m: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Cambria Math"/>
                            </a:rPr>
                            <m:t> </m:t>
                          </m:r>
                          <m: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Cambria Math"/>
                            </a:rPr>
                            <m:t>𝜙</m:t>
                          </m:r>
                          <m: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Cambria Math"/>
                            </a:rPr>
                            <m:t>(</m:t>
                          </m:r>
                          <m: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Cambria Math"/>
                            </a:rPr>
                            <m:t>𝑥</m:t>
                          </m:r>
                          <m: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Cambria Math"/>
                            </a:rPr>
                            <m:t>,</m:t>
                          </m:r>
                          <m: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Cambria Math"/>
                            </a:rPr>
                            <m:t>𝑦</m:t>
                          </m:r>
                          <m: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Cambria Math"/>
                            </a:rPr>
                            <m:t>)</m:t>
                          </m:r>
                        </m:sup>
                      </m:sSup>
                      <m:r>
                        <a:rPr kumimoji="0" lang="en-US" sz="18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/>
                          <a:ea typeface="Cambria Math"/>
                        </a:rPr>
                        <m:t>=</m:t>
                      </m:r>
                      <m:sSub>
                        <m:sSubPr>
                          <m:ctrlP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Cambria Math"/>
                            </a:rPr>
                            <m:t>𝐸</m:t>
                          </m:r>
                        </m:e>
                        <m:sub>
                          <m: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Cambria Math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Cambria Math"/>
                            </a:rPr>
                            <m:t>𝒜</m:t>
                          </m:r>
                        </m:e>
                        <m:sub>
                          <m: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Cambria Math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Cambria Math"/>
                            </a:rPr>
                            <m:t>𝑥</m:t>
                          </m:r>
                          <m: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Cambria Math"/>
                            </a:rPr>
                            <m:t>,</m:t>
                          </m:r>
                          <m: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Cambria Math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399" y="4572000"/>
                <a:ext cx="4761945" cy="380810"/>
              </a:xfrm>
              <a:prstGeom prst="rect">
                <a:avLst/>
              </a:prstGeom>
              <a:blipFill rotWithShape="0">
                <a:blip r:embed="rId4"/>
                <a:stretch>
                  <a:fillRect b="-6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/>
          <p:cNvGrpSpPr/>
          <p:nvPr/>
        </p:nvGrpSpPr>
        <p:grpSpPr>
          <a:xfrm>
            <a:off x="5867400" y="778817"/>
            <a:ext cx="2925219" cy="2878783"/>
            <a:chOff x="5676344" y="2600325"/>
            <a:chExt cx="2925219" cy="2878783"/>
          </a:xfrm>
        </p:grpSpPr>
        <p:pic>
          <p:nvPicPr>
            <p:cNvPr id="12" name="Picture 4" descr="http://geoastro.co.uk/equipment/mask2.jp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87539" y="2600325"/>
              <a:ext cx="2814024" cy="26479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/>
            <p:cNvSpPr txBox="1"/>
            <p:nvPr/>
          </p:nvSpPr>
          <p:spPr>
            <a:xfrm>
              <a:off x="5676344" y="5248276"/>
              <a:ext cx="1612942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Bahtinov</a:t>
              </a:r>
              <a:r>
                <a:rPr kumimoji="0" lang="en-US" sz="9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 mask (geoastro.com)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85881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8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2590800" y="1066800"/>
            <a:ext cx="4040337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 smtClean="0"/>
              <a:t>Course Outline</a:t>
            </a:r>
          </a:p>
          <a:p>
            <a:endParaRPr lang="en-US" sz="2000" dirty="0"/>
          </a:p>
          <a:p>
            <a:r>
              <a:rPr lang="en-US" sz="2400" u="sng" dirty="0" smtClean="0"/>
              <a:t>Unit 1</a:t>
            </a:r>
            <a:r>
              <a:rPr lang="en-US" sz="2400" dirty="0" smtClean="0"/>
              <a:t>: Electromagnetic Waves</a:t>
            </a:r>
          </a:p>
          <a:p>
            <a:r>
              <a:rPr lang="en-US" sz="2400" u="sng" dirty="0" smtClean="0"/>
              <a:t>Unit 2</a:t>
            </a:r>
            <a:r>
              <a:rPr lang="en-US" sz="2400" dirty="0" smtClean="0"/>
              <a:t>: Interaction with Matter</a:t>
            </a:r>
          </a:p>
          <a:p>
            <a:r>
              <a:rPr lang="en-US" sz="2400" u="sng" dirty="0" smtClean="0"/>
              <a:t>Unit 3</a:t>
            </a:r>
            <a:r>
              <a:rPr lang="en-US" sz="2400" dirty="0" smtClean="0"/>
              <a:t>: Geometric Optics</a:t>
            </a:r>
          </a:p>
          <a:p>
            <a:endParaRPr lang="en-US" dirty="0"/>
          </a:p>
          <a:p>
            <a:r>
              <a:rPr lang="en-US" sz="2400" u="sng" dirty="0" smtClean="0"/>
              <a:t>Unit 4</a:t>
            </a:r>
            <a:r>
              <a:rPr lang="en-US" sz="2400" dirty="0" smtClean="0"/>
              <a:t>: Superposition of Waves</a:t>
            </a:r>
          </a:p>
          <a:p>
            <a:r>
              <a:rPr lang="en-US" sz="2400" u="sng" dirty="0" smtClean="0"/>
              <a:t>Unit 5</a:t>
            </a:r>
            <a:r>
              <a:rPr lang="en-US" sz="2400" dirty="0" smtClean="0"/>
              <a:t>: Polarization</a:t>
            </a:r>
          </a:p>
          <a:p>
            <a:r>
              <a:rPr lang="en-US" sz="2400" u="sng" dirty="0" smtClean="0"/>
              <a:t>Unit 6</a:t>
            </a:r>
            <a:r>
              <a:rPr lang="en-US" sz="2400" dirty="0" smtClean="0"/>
              <a:t>: Interference</a:t>
            </a:r>
          </a:p>
          <a:p>
            <a:endParaRPr lang="en-US" dirty="0"/>
          </a:p>
          <a:p>
            <a:r>
              <a:rPr lang="en-US" sz="2400" u="sng" dirty="0" smtClean="0"/>
              <a:t>Unit 7</a:t>
            </a:r>
            <a:r>
              <a:rPr lang="en-US" sz="2400" dirty="0" smtClean="0"/>
              <a:t>: Diffraction</a:t>
            </a:r>
          </a:p>
          <a:p>
            <a:r>
              <a:rPr lang="en-US" sz="2400" u="sng" dirty="0" smtClean="0"/>
              <a:t>Unit 8</a:t>
            </a:r>
            <a:r>
              <a:rPr lang="en-US" sz="2400" dirty="0" smtClean="0"/>
              <a:t>: Fourier Optics</a:t>
            </a:r>
          </a:p>
          <a:p>
            <a:r>
              <a:rPr lang="en-US" sz="2400" u="sng" dirty="0" smtClean="0"/>
              <a:t>Unit 9</a:t>
            </a:r>
            <a:r>
              <a:rPr lang="en-US" sz="2400" dirty="0" smtClean="0"/>
              <a:t>: Modern Optics</a:t>
            </a:r>
            <a:endParaRPr lang="en-US" sz="2400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2590800" y="2209800"/>
            <a:ext cx="38862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2590800" y="2514600"/>
            <a:ext cx="38862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2590800" y="2895600"/>
            <a:ext cx="38862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2590800" y="3563112"/>
            <a:ext cx="38862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2590800" y="3894015"/>
            <a:ext cx="38862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2590800" y="4267200"/>
            <a:ext cx="38862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2590800" y="4926624"/>
            <a:ext cx="38862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5621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8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0048" y="685800"/>
            <a:ext cx="339304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Point Spread Function</a:t>
            </a:r>
            <a:br>
              <a:rPr lang="en-US" sz="2800" dirty="0" smtClean="0"/>
            </a:br>
            <a:r>
              <a:rPr lang="en-US" sz="2000" dirty="0" smtClean="0"/>
              <a:t>imaging in the “real world”</a:t>
            </a:r>
            <a:endParaRPr lang="en-US" sz="2800" dirty="0" smtClean="0"/>
          </a:p>
        </p:txBody>
      </p:sp>
      <p:pic>
        <p:nvPicPr>
          <p:cNvPr id="13" name="Picture 2" descr="http://www.svi.nl/wikiimg/ConvolutionSimp_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3688284"/>
            <a:ext cx="2971800" cy="2712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ontent Placeholder 2"/>
          <p:cNvSpPr txBox="1">
            <a:spLocks/>
          </p:cNvSpPr>
          <p:nvPr/>
        </p:nvSpPr>
        <p:spPr>
          <a:xfrm>
            <a:off x="609600" y="1895518"/>
            <a:ext cx="7924799" cy="13716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What if we don’t have a point object?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The image formed by a </a:t>
            </a:r>
            <a:r>
              <a:rPr kumimoji="0" lang="en-US" sz="2400" b="0" i="1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real, finite </a:t>
            </a:r>
            <a:r>
              <a: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imaging system is the </a:t>
            </a:r>
            <a:r>
              <a:rPr kumimoji="0" lang="en-US" sz="2400" b="0" i="1" u="none" strike="noStrike" kern="1200" cap="none" spc="0" normalizeH="0" baseline="0" noProof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convolution</a:t>
            </a:r>
            <a:r>
              <a: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of the ideal image with the point spread function.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2057400" y="3343318"/>
                <a:ext cx="5402376" cy="6899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/>
                          <a:ea typeface="Cambria Math"/>
                        </a:rPr>
                        <m:t>𝐼</m:t>
                      </m:r>
                      <m:r>
                        <a:rPr kumimoji="0" lang="en-US" sz="18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/>
                          <a:ea typeface="Cambria Math"/>
                        </a:rPr>
                        <m:t>(</m:t>
                      </m:r>
                      <m:r>
                        <a:rPr kumimoji="0" lang="en-US" sz="18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/>
                          <a:ea typeface="Cambria Math"/>
                        </a:rPr>
                        <m:t>𝑥</m:t>
                      </m:r>
                      <m:r>
                        <a:rPr kumimoji="0" lang="en-US" sz="18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/>
                          <a:ea typeface="Cambria Math"/>
                        </a:rPr>
                        <m:t>,</m:t>
                      </m:r>
                      <m:r>
                        <a:rPr kumimoji="0" lang="en-US" sz="18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/>
                          <a:ea typeface="Cambria Math"/>
                        </a:rPr>
                        <m:t>𝑦</m:t>
                      </m:r>
                      <m:r>
                        <a:rPr kumimoji="0" lang="en-US" sz="18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/>
                          <a:ea typeface="Cambria Math"/>
                        </a:rPr>
                        <m:t>)=</m:t>
                      </m:r>
                      <m:nary>
                        <m:naryPr>
                          <m:ctrlP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Cambria Math"/>
                            </a:rPr>
                            <m:t>−</m:t>
                          </m:r>
                          <m: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Cambria Math"/>
                            </a:rPr>
                            <m:t>∞</m:t>
                          </m:r>
                        </m:sub>
                        <m:sup>
                          <m: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Cambria Math"/>
                            </a:rPr>
                            <m:t>∞</m:t>
                          </m:r>
                        </m:sup>
                        <m:e>
                          <m:nary>
                            <m:naryPr>
                              <m:ctrlPr>
                                <a:rPr kumimoji="0" lang="en-US" sz="1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kumimoji="0" lang="en-US" sz="1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/>
                                  <a:ea typeface="Cambria Math"/>
                                </a:rPr>
                                <m:t>−</m:t>
                              </m:r>
                              <m:r>
                                <a:rPr kumimoji="0" lang="en-US" sz="1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/>
                                  <a:ea typeface="Cambria Math"/>
                                </a:rPr>
                                <m:t>∞</m:t>
                              </m:r>
                            </m:sub>
                            <m:sup>
                              <m:r>
                                <a:rPr kumimoji="0" lang="en-US" sz="1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/>
                                  <a:ea typeface="Cambria Math"/>
                                </a:rPr>
                                <m:t>∞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kumimoji="0" lang="en-US" sz="18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18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kumimoji="0" lang="en-US" sz="18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  <m:t>0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kumimoji="0" lang="en-US" sz="18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kumimoji="0" lang="en-US" sz="1800" b="0" i="1" u="none" strike="noStrike" kern="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0" lang="en-US" sz="1800" b="0" i="1" u="none" strike="noStrike" kern="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/>
                                          <a:ea typeface="Cambria Math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kumimoji="0" lang="en-US" sz="1800" b="0" i="1" u="none" strike="noStrike" kern="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/>
                                          <a:ea typeface="Cambria Math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kumimoji="0" lang="en-US" sz="18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/>
                                      <a:ea typeface="Cambria Math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kumimoji="0" lang="en-US" sz="1800" b="0" i="1" u="none" strike="noStrike" kern="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0" lang="en-US" sz="1800" b="0" i="1" u="none" strike="noStrike" kern="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/>
                                          <a:ea typeface="Cambria Math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kumimoji="0" lang="en-US" sz="1800" b="0" i="1" u="none" strike="noStrike" kern="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/>
                                          <a:ea typeface="Cambria Math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kumimoji="0" lang="en-US" sz="1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/>
                                </a:rPr>
                                <m:t>𝑆</m:t>
                              </m:r>
                              <m:r>
                                <a:rPr kumimoji="0" lang="en-US" sz="1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/>
                                  <a:ea typeface="Cambria Math"/>
                                </a:rPr>
                                <m:t>(</m:t>
                              </m:r>
                              <m:r>
                                <a:rPr kumimoji="0" lang="en-US" sz="1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/>
                                  <a:ea typeface="Cambria Math"/>
                                </a:rPr>
                                <m:t>𝑥</m:t>
                              </m:r>
                              <m:r>
                                <a:rPr kumimoji="0" lang="en-US" sz="1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/>
                                  <a:ea typeface="Cambria Math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kumimoji="0" lang="en-US" sz="18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US" sz="18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/>
                                      <a:ea typeface="Cambria Math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kumimoji="0" lang="en-US" sz="18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/>
                                      <a:ea typeface="Cambria Math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kumimoji="0" lang="en-US" sz="1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/>
                                  <a:ea typeface="Cambria Math"/>
                                </a:rPr>
                                <m:t>,</m:t>
                              </m:r>
                              <m:r>
                                <a:rPr kumimoji="0" lang="en-US" sz="1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/>
                                  <a:ea typeface="Cambria Math"/>
                                </a:rPr>
                                <m:t>𝑦</m:t>
                              </m:r>
                              <m:r>
                                <a:rPr kumimoji="0" lang="en-US" sz="1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/>
                                  <a:ea typeface="Cambria Math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kumimoji="0" lang="en-US" sz="18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US" sz="18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/>
                                      <a:ea typeface="Cambria Math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kumimoji="0" lang="en-US" sz="18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/>
                                      <a:ea typeface="Cambria Math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nary>
                        </m:e>
                      </m:nary>
                      <m:r>
                        <a:rPr kumimoji="0" lang="en-US" sz="18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/>
                          <a:ea typeface="Cambria Math"/>
                        </a:rPr>
                        <m:t>) </m:t>
                      </m:r>
                      <m:r>
                        <a:rPr kumimoji="0" lang="en-US" sz="18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/>
                          <a:ea typeface="Cambria Math"/>
                        </a:rPr>
                        <m:t>𝑑𝑥</m:t>
                      </m:r>
                      <m:r>
                        <a:rPr kumimoji="0" lang="en-US" sz="18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/>
                          <a:ea typeface="Cambria Math"/>
                        </a:rPr>
                        <m:t>′ </m:t>
                      </m:r>
                      <m:r>
                        <a:rPr kumimoji="0" lang="en-US" sz="18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/>
                          <a:ea typeface="Cambria Math"/>
                        </a:rPr>
                        <m:t>𝑑𝑦</m:t>
                      </m:r>
                      <m:r>
                        <a:rPr kumimoji="0" lang="en-US" sz="18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/>
                          <a:ea typeface="Cambria Math"/>
                        </a:rPr>
                        <m:t>′ </m:t>
                      </m:r>
                    </m:oMath>
                  </m:oMathPara>
                </a14:m>
                <a:endPara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7400" y="3343318"/>
                <a:ext cx="5402376" cy="68993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/>
          <p:cNvSpPr txBox="1"/>
          <p:nvPr/>
        </p:nvSpPr>
        <p:spPr>
          <a:xfrm>
            <a:off x="4114800" y="4582877"/>
            <a:ext cx="41147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Practically speaking, the ideal image gets blurred out in a very specific way determined by the point spread function</a:t>
            </a:r>
          </a:p>
        </p:txBody>
      </p:sp>
    </p:spTree>
    <p:extLst>
      <p:ext uri="{BB962C8B-B14F-4D97-AF65-F5344CB8AC3E}">
        <p14:creationId xmlns:p14="http://schemas.microsoft.com/office/powerpoint/2010/main" val="3977060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8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10048" y="685800"/>
            <a:ext cx="23603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Array Theorem</a:t>
            </a:r>
            <a:endParaRPr lang="en-US" sz="2800" dirty="0"/>
          </a:p>
        </p:txBody>
      </p:sp>
      <p:pic>
        <p:nvPicPr>
          <p:cNvPr id="1026" name="Picture 2" descr="https://apod.nasa.gov/apod/image/1710/Nucleosynthesis2_WikipediaCmglee_200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-4572000"/>
            <a:ext cx="4572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640998"/>
            <a:ext cx="2443839" cy="16534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90924" y="1524000"/>
            <a:ext cx="36819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Calculate the diffraction pattern caused by N identical apertures with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390924" y="2457857"/>
                <a:ext cx="52334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Each aperture has a location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𝑛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/>
                              </a:rPr>
                              <m:t>′</m:t>
                            </m:r>
                          </m:sup>
                        </m:sSubSup>
                        <m:r>
                          <a:rPr lang="en-US" b="0" i="1" smtClean="0">
                            <a:latin typeface="Cambria Math"/>
                          </a:rPr>
                          <m:t>, 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𝑛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/>
                              </a:rPr>
                              <m:t>′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US" dirty="0"/>
                  <a:t>, so that we use  </a:t>
                </a: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924" y="2457857"/>
                <a:ext cx="5233484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931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540" y="3070564"/>
            <a:ext cx="7391400" cy="7771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847" y="4721084"/>
            <a:ext cx="5257800" cy="7304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5477" y="4823824"/>
            <a:ext cx="24098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6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8277" y="2475079"/>
            <a:ext cx="2528905" cy="3573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7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4537" y="1815239"/>
            <a:ext cx="1609725" cy="29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8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5229" y="4137364"/>
            <a:ext cx="2857500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1855305" y="4091986"/>
            <a:ext cx="2080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Change of variables:</a:t>
            </a:r>
          </a:p>
        </p:txBody>
      </p:sp>
      <p:pic>
        <p:nvPicPr>
          <p:cNvPr id="16" name="Picture 9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224" y="5813764"/>
            <a:ext cx="2878233" cy="7394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10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9183" y="5813764"/>
            <a:ext cx="5122380" cy="6865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58896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i.pinimg.com/474x/d7/46/26/d74626b658cc106b9d1913df684f9c3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295582"/>
            <a:ext cx="2295137" cy="2850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8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10048" y="685800"/>
            <a:ext cx="41376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Example: Annular Aperture</a:t>
            </a: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2362200" y="5575209"/>
            <a:ext cx="4276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It hurts the resolution a bit, but how much?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362200" y="5954607"/>
            <a:ext cx="43770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Autocorrelation of an annular aperture: HW!</a:t>
            </a:r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1030" name="Picture 6" descr="http://www.photozone.de/images/3Technology/schmidtc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58" y="1629386"/>
            <a:ext cx="3133208" cy="1608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www.awesomestories.com/images/user/90716e656af563e975dbc2588f9ba345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0576" y="1285218"/>
            <a:ext cx="5359438" cy="4124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9318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8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0048" y="685800"/>
            <a:ext cx="41376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Example: Annular Aperture</a:t>
            </a: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969619" y="1743075"/>
                <a:ext cx="3039229" cy="5671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/>
                          <a:ea typeface="Cambria Math"/>
                        </a:rPr>
                        <m:t>𝒜</m:t>
                      </m:r>
                      <m:d>
                        <m:dPr>
                          <m:ctrlP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/>
                            </a:rPr>
                            <m:t>𝜌</m:t>
                          </m:r>
                        </m:e>
                      </m:d>
                      <m:r>
                        <a:rPr kumimoji="0" lang="en-US" sz="18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0" lang="en-US" sz="1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0" lang="en-US" sz="18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/>
                                  </a:rPr>
                                  <m:t> </m:t>
                                </m:r>
                                <m:r>
                                  <a:rPr kumimoji="0" lang="en-US" sz="18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/>
                                  </a:rPr>
                                  <m:t>  1       </m:t>
                                </m:r>
                                <m:r>
                                  <a:rPr kumimoji="0" lang="en-US" sz="18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/>
                                  </a:rPr>
                                  <m:t>𝜖</m:t>
                                </m:r>
                                <m:r>
                                  <a:rPr kumimoji="0" lang="en-US" sz="18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/>
                                  </a:rPr>
                                  <m:t>𝑎</m:t>
                                </m:r>
                                <m:r>
                                  <a:rPr kumimoji="0" lang="en-US" sz="18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/>
                                  </a:rPr>
                                  <m:t>&lt;</m:t>
                                </m:r>
                                <m:r>
                                  <a:rPr kumimoji="0" lang="en-US" sz="18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/>
                                  </a:rPr>
                                  <m:t>𝜌</m:t>
                                </m:r>
                                <m:r>
                                  <a:rPr kumimoji="0" lang="en-US" sz="18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/>
                                  </a:rPr>
                                  <m:t>&lt;</m:t>
                                </m:r>
                                <m:r>
                                  <a:rPr kumimoji="0" lang="en-US" sz="18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/>
                                  </a:rPr>
                                  <m:t>𝑎</m:t>
                                </m:r>
                                <m:r>
                                  <a:rPr kumimoji="0" lang="en-US" sz="18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/>
                                  </a:rPr>
                                  <m:t>; </m:t>
                                </m:r>
                              </m:e>
                            </m:mr>
                            <m:mr>
                              <m:e>
                                <m:r>
                                  <a:rPr kumimoji="0" lang="en-US" sz="18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/>
                                  </a:rPr>
                                  <m:t>  0         </m:t>
                                </m:r>
                                <m:r>
                                  <a:rPr kumimoji="0" lang="en-US" sz="18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/>
                                  </a:rPr>
                                  <m:t>𝑒𝑙𝑠𝑒𝑤h𝑒𝑟𝑒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9619" y="1743075"/>
                <a:ext cx="3039229" cy="567143"/>
              </a:xfrm>
              <a:prstGeom prst="rect">
                <a:avLst/>
              </a:prstGeom>
              <a:blipFill rotWithShape="0">
                <a:blip r:embed="rId2"/>
                <a:stretch>
                  <a:fillRect b="-172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/>
          <p:cNvSpPr/>
          <p:nvPr/>
        </p:nvSpPr>
        <p:spPr>
          <a:xfrm>
            <a:off x="2969618" y="2819400"/>
            <a:ext cx="3202581" cy="3124200"/>
          </a:xfrm>
          <a:prstGeom prst="rect">
            <a:avLst/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val 6"/>
          <p:cNvSpPr/>
          <p:nvPr/>
        </p:nvSpPr>
        <p:spPr>
          <a:xfrm>
            <a:off x="3770808" y="3530084"/>
            <a:ext cx="1600200" cy="1652993"/>
          </a:xfrm>
          <a:prstGeom prst="ellipse">
            <a:avLst/>
          </a:prstGeom>
          <a:solidFill>
            <a:srgbClr val="4F81BD"/>
          </a:solidFill>
          <a:ln w="6350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4609008" y="3766066"/>
            <a:ext cx="952500" cy="609600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tailEnd type="arrow"/>
          </a:ln>
          <a:effectLst/>
        </p:spPr>
      </p:cxnSp>
      <p:sp>
        <p:nvSpPr>
          <p:cNvPr id="9" name="TextBox 8"/>
          <p:cNvSpPr txBox="1"/>
          <p:nvPr/>
        </p:nvSpPr>
        <p:spPr>
          <a:xfrm>
            <a:off x="4937621" y="368690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3285314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8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0048" y="685800"/>
            <a:ext cx="51155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Example: PSF of Annular Aperture</a:t>
            </a:r>
            <a:endParaRPr lang="en-US" sz="2800" dirty="0"/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5257" y="2600866"/>
            <a:ext cx="2248604" cy="14241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381000" y="2190750"/>
                <a:ext cx="451477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Start with the (known) Fourier transform of a circular aperture of radius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/>
                      </a:rPr>
                      <m:t>𝑎</m:t>
                    </m:r>
                    <m:r>
                      <a:rPr kumimoji="0" lang="en-US" sz="1800" b="0" i="0" u="none" strike="noStrike" kern="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/>
                      </a:rPr>
                      <m:t> (</m:t>
                    </m:r>
                    <m:r>
                      <a:rPr kumimoji="0" lang="en-US" sz="18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/>
                      </a:rPr>
                      <m:t>𝜖</m:t>
                    </m:r>
                    <m:r>
                      <a:rPr kumimoji="0" lang="en-US" sz="18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/>
                      </a:rPr>
                      <m:t>=0)</m:t>
                    </m:r>
                  </m:oMath>
                </a14:m>
                <a:endPara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2190750"/>
                <a:ext cx="4514776" cy="646331"/>
              </a:xfrm>
              <a:prstGeom prst="rect">
                <a:avLst/>
              </a:prstGeom>
              <a:blipFill rotWithShape="0">
                <a:blip r:embed="rId3"/>
                <a:stretch>
                  <a:fillRect l="-1216"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/>
          <p:cNvSpPr txBox="1"/>
          <p:nvPr/>
        </p:nvSpPr>
        <p:spPr>
          <a:xfrm>
            <a:off x="1110122" y="3120073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381000" y="4019550"/>
                <a:ext cx="4800599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Subtract off the Fourier transform of circle of radius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/>
                      </a:rPr>
                      <m:t>𝜖</m:t>
                    </m:r>
                    <m:r>
                      <a:rPr kumimoji="0" lang="en-US" sz="18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/>
                      </a:rPr>
                      <m:t>𝑎</m:t>
                    </m:r>
                    <m:r>
                      <a:rPr kumimoji="0" lang="en-US" sz="1800" b="0" i="0" u="none" strike="noStrike" kern="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/>
                      </a:rPr>
                      <m:t> </m:t>
                    </m:r>
                  </m:oMath>
                </a14:m>
                <a:r>
                  <a:rPr kumimoji="0" 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(</a:t>
                </a:r>
                <a:r>
                  <a:rPr kumimoji="0" lang="en-US" sz="1800" i="0" u="none" strike="noStrike" kern="0" cap="none" spc="0" normalizeH="0" baseline="0" noProof="0" dirty="0" err="1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Babinet’s</a:t>
                </a:r>
                <a:r>
                  <a:rPr kumimoji="0" lang="en-US" sz="180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 principle!)</a:t>
                </a:r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4019550"/>
                <a:ext cx="4800599" cy="646331"/>
              </a:xfrm>
              <a:prstGeom prst="rect">
                <a:avLst/>
              </a:prstGeom>
              <a:blipFill rotWithShape="0">
                <a:blip r:embed="rId4"/>
                <a:stretch>
                  <a:fillRect l="-1144"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1143000" y="2962018"/>
                <a:ext cx="2571922" cy="6767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/>
                          <a:ea typeface="Cambria Math"/>
                        </a:rPr>
                        <m:t>ℱ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en-US" sz="1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kumimoji="0" lang="en-US" sz="1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/>
                                  <a:ea typeface="Cambria Math"/>
                                </a:rPr>
                                <m:t>𝒜</m:t>
                              </m:r>
                            </m:e>
                            <m:sub>
                              <m:r>
                                <a:rPr kumimoji="0" lang="en-US" sz="1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/>
                                  <a:ea typeface="Cambria Math"/>
                                </a:rPr>
                                <m:t>𝜖</m:t>
                              </m:r>
                              <m:r>
                                <a:rPr kumimoji="0" lang="en-US" sz="1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/>
                                  <a:ea typeface="Cambria Math"/>
                                </a:rPr>
                                <m:t>=0</m:t>
                              </m:r>
                            </m:sub>
                          </m:sSub>
                        </m:e>
                      </m:d>
                      <m:r>
                        <a:rPr kumimoji="0" lang="en-US" sz="18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/>
                            </a:rPr>
                            <m:t>2</m:t>
                          </m:r>
                          <m: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/>
                            </a:rPr>
                            <m:t>𝜋</m:t>
                          </m:r>
                          <m: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/>
                            </a:rPr>
                            <m:t>𝑎</m:t>
                          </m:r>
                        </m:e>
                        <m:sup>
                          <m: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/>
                            </a:rPr>
                            <m:t>2</m:t>
                          </m:r>
                        </m:sup>
                      </m:sSup>
                      <m:f>
                        <m:fPr>
                          <m:ctrlP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kumimoji="0" lang="en-US" sz="1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kumimoji="0" lang="en-US" sz="18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kumimoji="0" lang="en-US" sz="1800" b="0" i="0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/>
                                    </a:rPr>
                                    <m:t>J</m:t>
                                  </m:r>
                                </m:e>
                                <m:sub>
                                  <m:r>
                                    <a:rPr kumimoji="0" lang="en-US" sz="18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</m:fName>
                            <m:e>
                              <m:d>
                                <m:dPr>
                                  <m:ctrlPr>
                                    <a:rPr kumimoji="0" lang="en-US" sz="18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sz="18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/>
                                    </a:rPr>
                                    <m:t>𝑎</m:t>
                                  </m:r>
                                  <m:r>
                                    <a:rPr kumimoji="0" lang="en-US" sz="18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/>
                                    </a:rPr>
                                    <m:t>𝜌</m:t>
                                  </m:r>
                                </m:e>
                              </m:d>
                            </m:e>
                          </m:func>
                        </m:num>
                        <m:den>
                          <m: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/>
                            </a:rPr>
                            <m:t>𝑎</m:t>
                          </m:r>
                          <m: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/>
                            </a:rPr>
                            <m:t>𝜌</m:t>
                          </m:r>
                        </m:den>
                      </m:f>
                    </m:oMath>
                  </m:oMathPara>
                </a14:m>
                <a:endPara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3000" y="2962018"/>
                <a:ext cx="2571922" cy="676724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1017719" y="5743267"/>
                <a:ext cx="3630481" cy="7146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/>
                        </a:rPr>
                        <m:t>=2</m:t>
                      </m:r>
                      <m:r>
                        <a:rPr kumimoji="0" lang="en-US" sz="18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/>
                        </a:rPr>
                        <m:t>𝜋</m:t>
                      </m:r>
                      <m:sSup>
                        <m:sSupPr>
                          <m:ctrlP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/>
                            </a:rPr>
                            <m:t>𝑎</m:t>
                          </m:r>
                        </m:e>
                        <m:sup>
                          <m: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/>
                            </a:rPr>
                            <m:t>2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kumimoji="0" lang="en-US" sz="1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kumimoji="0" lang="en-US" sz="18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func>
                                    <m:funcPr>
                                      <m:ctrlPr>
                                        <a:rPr kumimoji="0" lang="en-US" sz="1800" b="0" i="1" u="none" strike="noStrike" kern="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sSub>
                                        <m:sSubPr>
                                          <m:ctrlPr>
                                            <a:rPr kumimoji="0" lang="en-US" sz="1800" b="0" i="1" u="none" strike="noStrike" kern="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kumimoji="0" lang="en-US" sz="1800" b="0" i="0" u="none" strike="noStrike" kern="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/>
                                            </a:rPr>
                                            <m:t>J</m:t>
                                          </m:r>
                                        </m:e>
                                        <m:sub>
                                          <m:r>
                                            <a:rPr kumimoji="0" lang="en-US" sz="1800" b="0" i="1" u="none" strike="noStrike" kern="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kumimoji="0" lang="en-US" sz="1800" b="0" i="1" u="none" strike="noStrike" kern="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kumimoji="0" lang="en-US" sz="1800" b="0" i="1" u="none" strike="noStrike" kern="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/>
                                            </a:rPr>
                                            <m:t>𝑘𝑎</m:t>
                                          </m:r>
                                        </m:e>
                                      </m:d>
                                    </m:e>
                                  </m:func>
                                </m:num>
                                <m:den>
                                  <m:r>
                                    <a:rPr kumimoji="0" lang="en-US" sz="18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/>
                                    </a:rPr>
                                    <m:t>𝑘𝑎</m:t>
                                  </m:r>
                                </m:den>
                              </m:f>
                            </m:e>
                          </m:d>
                          <m: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/>
                            </a:rPr>
                            <m:t>−</m:t>
                          </m:r>
                          <m:sSup>
                            <m:sSupPr>
                              <m:ctrlPr>
                                <a:rPr kumimoji="0" lang="en-US" sz="1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0" lang="en-US" sz="1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/>
                                </a:rPr>
                                <m:t>𝜖</m:t>
                              </m:r>
                            </m:e>
                            <m:sup>
                              <m:r>
                                <a:rPr kumimoji="0" lang="en-US" sz="1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d>
                            <m:dPr>
                              <m:ctrlPr>
                                <a:rPr kumimoji="0" lang="en-US" sz="1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kumimoji="0" lang="en-US" sz="18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func>
                                    <m:funcPr>
                                      <m:ctrlPr>
                                        <a:rPr kumimoji="0" lang="en-US" sz="1800" b="0" i="1" u="none" strike="noStrike" kern="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sSub>
                                        <m:sSubPr>
                                          <m:ctrlPr>
                                            <a:rPr kumimoji="0" lang="en-US" sz="1800" b="0" i="1" u="none" strike="noStrike" kern="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kumimoji="0" lang="en-US" sz="1800" b="0" i="0" u="none" strike="noStrike" kern="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/>
                                            </a:rPr>
                                            <m:t>J</m:t>
                                          </m:r>
                                        </m:e>
                                        <m:sub>
                                          <m:r>
                                            <a:rPr kumimoji="0" lang="en-US" sz="1800" b="0" i="1" u="none" strike="noStrike" kern="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kumimoji="0" lang="en-US" sz="1800" b="0" i="1" u="none" strike="noStrike" kern="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kumimoji="0" lang="en-US" sz="1800" b="0" i="1" u="none" strike="noStrike" kern="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/>
                                            </a:rPr>
                                            <m:t>𝜖</m:t>
                                          </m:r>
                                          <m:r>
                                            <a:rPr kumimoji="0" lang="en-US" sz="1800" b="0" i="1" u="none" strike="noStrike" kern="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/>
                                            </a:rPr>
                                            <m:t>𝑎</m:t>
                                          </m:r>
                                          <m:r>
                                            <a:rPr kumimoji="0" lang="en-US" sz="1800" b="0" i="1" u="none" strike="noStrike" kern="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/>
                                            </a:rPr>
                                            <m:t>𝜌</m:t>
                                          </m:r>
                                        </m:e>
                                      </m:d>
                                    </m:e>
                                  </m:func>
                                </m:num>
                                <m:den>
                                  <m:r>
                                    <a:rPr kumimoji="0" lang="en-US" sz="18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/>
                                    </a:rPr>
                                    <m:t>𝜖</m:t>
                                  </m:r>
                                  <m:r>
                                    <a:rPr kumimoji="0" lang="en-US" sz="18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/>
                                    </a:rPr>
                                    <m:t>𝑎</m:t>
                                  </m:r>
                                  <m:r>
                                    <a:rPr kumimoji="0" lang="en-US" sz="18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/>
                                    </a:rPr>
                                    <m:t>𝜌</m:t>
                                  </m:r>
                                </m:den>
                              </m:f>
                            </m:e>
                          </m:d>
                        </m:e>
                      </m:d>
                    </m:oMath>
                  </m:oMathPara>
                </a14:m>
                <a:endPara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7719" y="5743267"/>
                <a:ext cx="3630481" cy="714683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Rectangle 23"/>
          <p:cNvSpPr/>
          <p:nvPr/>
        </p:nvSpPr>
        <p:spPr>
          <a:xfrm>
            <a:off x="4614139" y="5305548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/>
              <p:cNvSpPr/>
              <p:nvPr/>
            </p:nvSpPr>
            <p:spPr>
              <a:xfrm>
                <a:off x="313322" y="4828867"/>
                <a:ext cx="4672946" cy="7146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/>
                          <a:ea typeface="Cambria Math"/>
                        </a:rPr>
                        <m:t>ℱ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en-US" sz="1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kumimoji="0" lang="en-US" sz="1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/>
                                  <a:ea typeface="Cambria Math"/>
                                </a:rPr>
                                <m:t>𝒜</m:t>
                              </m:r>
                            </m:e>
                            <m:sub>
                              <m:r>
                                <a:rPr kumimoji="0" lang="en-US" sz="1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/>
                                  <a:ea typeface="Cambria Math"/>
                                </a:rPr>
                                <m:t>𝜖</m:t>
                              </m:r>
                            </m:sub>
                          </m:sSub>
                        </m:e>
                      </m:d>
                      <m:r>
                        <a:rPr kumimoji="0" lang="en-US" sz="18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/>
                          <a:ea typeface="Cambria Math"/>
                        </a:rPr>
                        <m:t>=</m:t>
                      </m:r>
                      <m:r>
                        <a:rPr kumimoji="0" lang="en-US" sz="18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/>
                        </a:rPr>
                        <m:t>2</m:t>
                      </m:r>
                      <m:r>
                        <a:rPr kumimoji="0" lang="en-US" sz="18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/>
                        </a:rPr>
                        <m:t>𝜋</m:t>
                      </m:r>
                      <m:sSup>
                        <m:sSupPr>
                          <m:ctrlP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/>
                            </a:rPr>
                            <m:t>𝑎</m:t>
                          </m:r>
                        </m:e>
                        <m:sup>
                          <m: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kumimoji="0" lang="en-US" sz="1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func>
                                <m:funcPr>
                                  <m:ctrlPr>
                                    <a:rPr kumimoji="0" lang="en-US" sz="18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b>
                                    <m:sSubPr>
                                      <m:ctrlPr>
                                        <a:rPr kumimoji="0" lang="en-US" sz="1800" b="0" i="1" u="none" strike="noStrike" kern="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kumimoji="0" lang="en-US" sz="1800" b="0" i="0" u="none" strike="noStrike" kern="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/>
                                        </a:rPr>
                                        <m:t>J</m:t>
                                      </m:r>
                                    </m:e>
                                    <m:sub>
                                      <m:r>
                                        <a:rPr kumimoji="0" lang="en-US" sz="1800" b="0" i="1" u="none" strike="noStrike" kern="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/>
                                        </a:rPr>
                                        <m:t>1</m:t>
                                      </m:r>
                                    </m:sub>
                                  </m:sSub>
                                </m:fName>
                                <m:e>
                                  <m:d>
                                    <m:dPr>
                                      <m:ctrlPr>
                                        <a:rPr kumimoji="0" lang="en-US" sz="1800" b="0" i="1" u="none" strike="noStrike" kern="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0" lang="en-US" sz="1800" b="0" i="1" u="none" strike="noStrike" kern="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/>
                                        </a:rPr>
                                        <m:t>𝑎</m:t>
                                      </m:r>
                                      <m:r>
                                        <a:rPr kumimoji="0" lang="en-US" sz="1800" b="0" i="1" u="none" strike="noStrike" kern="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/>
                                        </a:rPr>
                                        <m:t>𝜌</m:t>
                                      </m:r>
                                    </m:e>
                                  </m:d>
                                </m:e>
                              </m:func>
                            </m:num>
                            <m:den>
                              <m:r>
                                <a:rPr kumimoji="0" lang="en-US" sz="1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/>
                                </a:rPr>
                                <m:t>𝑎</m:t>
                              </m:r>
                              <m:r>
                                <a:rPr kumimoji="0" lang="en-US" sz="1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/>
                                </a:rPr>
                                <m:t>𝜌</m:t>
                              </m:r>
                            </m:den>
                          </m:f>
                        </m:e>
                      </m:d>
                      <m:r>
                        <a:rPr kumimoji="0" lang="en-US" sz="18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/>
                        </a:rPr>
                        <m:t>−2</m:t>
                      </m:r>
                      <m:r>
                        <a:rPr kumimoji="0" lang="en-US" sz="18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/>
                        </a:rPr>
                        <m:t>𝜋</m:t>
                      </m:r>
                      <m:sSup>
                        <m:sSupPr>
                          <m:ctrlP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kumimoji="0" lang="en-US" sz="1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0" lang="en-US" sz="1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/>
                                </a:rPr>
                                <m:t>𝜖</m:t>
                              </m:r>
                            </m:e>
                            <m:sup>
                              <m:r>
                                <a:rPr kumimoji="0" lang="en-US" sz="1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/>
                            </a:rPr>
                            <m:t>𝑎</m:t>
                          </m:r>
                        </m:e>
                        <m:sup>
                          <m: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kumimoji="0" lang="en-US" sz="1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func>
                                <m:funcPr>
                                  <m:ctrlPr>
                                    <a:rPr kumimoji="0" lang="en-US" sz="18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b>
                                    <m:sSubPr>
                                      <m:ctrlPr>
                                        <a:rPr kumimoji="0" lang="en-US" sz="1800" b="0" i="1" u="none" strike="noStrike" kern="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kumimoji="0" lang="en-US" sz="1800" b="0" i="0" u="none" strike="noStrike" kern="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/>
                                        </a:rPr>
                                        <m:t>J</m:t>
                                      </m:r>
                                    </m:e>
                                    <m:sub>
                                      <m:r>
                                        <a:rPr kumimoji="0" lang="en-US" sz="1800" b="0" i="1" u="none" strike="noStrike" kern="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/>
                                        </a:rPr>
                                        <m:t>1</m:t>
                                      </m:r>
                                    </m:sub>
                                  </m:sSub>
                                </m:fName>
                                <m:e>
                                  <m:d>
                                    <m:dPr>
                                      <m:ctrlPr>
                                        <a:rPr kumimoji="0" lang="en-US" sz="1800" b="0" i="1" u="none" strike="noStrike" kern="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0" lang="en-US" sz="1800" b="0" i="1" u="none" strike="noStrike" kern="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/>
                                        </a:rPr>
                                        <m:t>𝜖</m:t>
                                      </m:r>
                                      <m:r>
                                        <a:rPr kumimoji="0" lang="en-US" sz="1800" b="0" i="1" u="none" strike="noStrike" kern="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/>
                                        </a:rPr>
                                        <m:t>𝑎</m:t>
                                      </m:r>
                                      <m:r>
                                        <a:rPr kumimoji="0" lang="en-US" sz="1800" b="0" i="1" u="none" strike="noStrike" kern="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/>
                                        </a:rPr>
                                        <m:t>𝜌</m:t>
                                      </m:r>
                                    </m:e>
                                  </m:d>
                                </m:e>
                              </m:func>
                            </m:num>
                            <m:den>
                              <m:r>
                                <a:rPr kumimoji="0" lang="en-US" sz="1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/>
                                </a:rPr>
                                <m:t>𝜖</m:t>
                              </m:r>
                              <m:r>
                                <a:rPr kumimoji="0" lang="en-US" sz="1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/>
                                </a:rPr>
                                <m:t>𝑎</m:t>
                              </m:r>
                              <m:r>
                                <a:rPr kumimoji="0" lang="en-US" sz="1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/>
                                </a:rPr>
                                <m:t>𝜌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25" name="Rectangle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322" y="4828867"/>
                <a:ext cx="4672946" cy="714683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/>
          <p:cNvCxnSpPr/>
          <p:nvPr/>
        </p:nvCxnSpPr>
        <p:spPr>
          <a:xfrm>
            <a:off x="4351922" y="3257550"/>
            <a:ext cx="2590800" cy="0"/>
          </a:xfrm>
          <a:prstGeom prst="straightConnector1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arrow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4984183" y="1490258"/>
                <a:ext cx="3136628" cy="5671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Cambria Math"/>
                            </a:rPr>
                            <m:t>𝒜</m:t>
                          </m:r>
                        </m:e>
                        <m:sub>
                          <m: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Cambria Math"/>
                            </a:rPr>
                            <m:t>𝜖</m:t>
                          </m:r>
                        </m:sub>
                      </m:sSub>
                      <m:d>
                        <m:dPr>
                          <m:ctrlP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/>
                            </a:rPr>
                            <m:t>𝜌</m:t>
                          </m:r>
                        </m:e>
                      </m:d>
                      <m:r>
                        <a:rPr kumimoji="0" lang="en-US" sz="18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0" lang="en-US" sz="1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0" lang="en-US" sz="18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/>
                                  </a:rPr>
                                  <m:t> </m:t>
                                </m:r>
                                <m:r>
                                  <a:rPr kumimoji="0" lang="en-US" sz="18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/>
                                  </a:rPr>
                                  <m:t>  1       </m:t>
                                </m:r>
                                <m:r>
                                  <a:rPr kumimoji="0" lang="en-US" sz="18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/>
                                  </a:rPr>
                                  <m:t>𝜖</m:t>
                                </m:r>
                                <m:r>
                                  <a:rPr kumimoji="0" lang="en-US" sz="18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/>
                                  </a:rPr>
                                  <m:t>𝑎</m:t>
                                </m:r>
                                <m:r>
                                  <a:rPr kumimoji="0" lang="en-US" sz="18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/>
                                  </a:rPr>
                                  <m:t>&lt;</m:t>
                                </m:r>
                                <m:r>
                                  <a:rPr kumimoji="0" lang="en-US" sz="18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/>
                                  </a:rPr>
                                  <m:t>𝜌</m:t>
                                </m:r>
                                <m:r>
                                  <a:rPr kumimoji="0" lang="en-US" sz="18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/>
                                  </a:rPr>
                                  <m:t>&lt;</m:t>
                                </m:r>
                                <m:r>
                                  <a:rPr kumimoji="0" lang="en-US" sz="18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/>
                                  </a:rPr>
                                  <m:t>𝑎</m:t>
                                </m:r>
                                <m:r>
                                  <a:rPr kumimoji="0" lang="en-US" sz="18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/>
                                  </a:rPr>
                                  <m:t>; </m:t>
                                </m:r>
                              </m:e>
                            </m:mr>
                            <m:mr>
                              <m:e>
                                <m:r>
                                  <a:rPr kumimoji="0" lang="en-US" sz="18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/>
                                  </a:rPr>
                                  <m:t>  0         </m:t>
                                </m:r>
                                <m:r>
                                  <a:rPr kumimoji="0" lang="en-US" sz="18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/>
                                  </a:rPr>
                                  <m:t>𝑒𝑙𝑠𝑒𝑤h𝑒𝑟𝑒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4183" y="1490258"/>
                <a:ext cx="3136628" cy="567143"/>
              </a:xfrm>
              <a:prstGeom prst="rect">
                <a:avLst/>
              </a:prstGeom>
              <a:blipFill rotWithShape="0">
                <a:blip r:embed="rId8"/>
                <a:stretch>
                  <a:fillRect b="-170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/>
          <p:cNvSpPr txBox="1"/>
          <p:nvPr/>
        </p:nvSpPr>
        <p:spPr>
          <a:xfrm>
            <a:off x="381000" y="1669018"/>
            <a:ext cx="4603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What is the Fourier transform of this function?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5334000" y="715960"/>
                <a:ext cx="193681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prstClr val="black"/>
                          </a:solidFill>
                          <a:latin typeface="Cambria Math"/>
                          <a:ea typeface="Cambria Math"/>
                        </a:rPr>
                        <m:t>𝒫</m:t>
                      </m:r>
                      <m:r>
                        <a:rPr lang="en-US" sz="2400" i="1" smtClean="0">
                          <a:solidFill>
                            <a:prstClr val="black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/>
                          <a:ea typeface="Cambria Math"/>
                        </a:rPr>
                        <m:t>ℱ</m:t>
                      </m:r>
                      <m:sSup>
                        <m:sSupPr>
                          <m:ctrlP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𝒜</m:t>
                                  </m:r>
                                </m:e>
                                <m:sub>
                                  <m:r>
                                    <a:rPr lang="en-US" sz="2400" i="1" smtClean="0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/>
                              <a:ea typeface="Cambria Math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400" dirty="0" smtClean="0">
                  <a:solidFill>
                    <a:prstClr val="black"/>
                  </a:solidFill>
                  <a:ea typeface="Cambria Math"/>
                </a:endParaRPr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0" y="715960"/>
                <a:ext cx="1936812" cy="461665"/>
              </a:xfrm>
              <a:prstGeom prst="rect">
                <a:avLst/>
              </a:prstGeom>
              <a:blipFill rotWithShape="0">
                <a:blip r:embed="rId9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" name="Picture 3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4457700"/>
            <a:ext cx="3429000" cy="2171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37236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/>
          <p:cNvGrpSpPr/>
          <p:nvPr/>
        </p:nvGrpSpPr>
        <p:grpSpPr>
          <a:xfrm>
            <a:off x="5334000" y="4023535"/>
            <a:ext cx="3504314" cy="2301065"/>
            <a:chOff x="4572000" y="4232740"/>
            <a:chExt cx="3504314" cy="2301065"/>
          </a:xfrm>
        </p:grpSpPr>
        <p:pic>
          <p:nvPicPr>
            <p:cNvPr id="28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2000" y="4333875"/>
              <a:ext cx="3504314" cy="21999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Rectangle 28"/>
                <p:cNvSpPr/>
                <p:nvPr/>
              </p:nvSpPr>
              <p:spPr>
                <a:xfrm>
                  <a:off x="6658621" y="4513833"/>
                  <a:ext cx="108645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/>
                          </a:rPr>
                          <m:t>𝜖</m:t>
                        </m:r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/>
                          </a:rPr>
                          <m:t>=0.25</m:t>
                        </m:r>
                      </m:oMath>
                    </m:oMathPara>
                  </a14:m>
                  <a:endParaRPr kumimoji="0" 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29" name="Rectangle 2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58621" y="4513833"/>
                  <a:ext cx="1086451" cy="369332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Rectangle 29"/>
                <p:cNvSpPr/>
                <p:nvPr/>
              </p:nvSpPr>
              <p:spPr>
                <a:xfrm>
                  <a:off x="6658621" y="4232740"/>
                  <a:ext cx="78188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/>
                          </a:rPr>
                          <m:t>𝜖</m:t>
                        </m:r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/>
                          </a:rPr>
                          <m:t>=0</m:t>
                        </m:r>
                      </m:oMath>
                    </m:oMathPara>
                  </a14:m>
                  <a:endParaRPr kumimoji="0" 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30" name="Rectangle 2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58621" y="4232740"/>
                  <a:ext cx="781881" cy="36933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Rectangle 30"/>
                <p:cNvSpPr/>
                <p:nvPr/>
              </p:nvSpPr>
              <p:spPr>
                <a:xfrm>
                  <a:off x="6722739" y="5126752"/>
                  <a:ext cx="95821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/>
                          </a:rPr>
                          <m:t>𝜖</m:t>
                        </m:r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/>
                          </a:rPr>
                          <m:t>=0.5</m:t>
                        </m:r>
                      </m:oMath>
                    </m:oMathPara>
                  </a14:m>
                  <a:endParaRPr kumimoji="0" 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31" name="Rectangle 3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22739" y="5126752"/>
                  <a:ext cx="958211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2" name="Straight Arrow Connector 31"/>
            <p:cNvCxnSpPr/>
            <p:nvPr/>
          </p:nvCxnSpPr>
          <p:spPr>
            <a:xfrm flipH="1">
              <a:off x="6400800" y="4417406"/>
              <a:ext cx="321939" cy="0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arrow"/>
            </a:ln>
            <a:effectLst/>
          </p:spPr>
        </p:cxnSp>
        <p:cxnSp>
          <p:nvCxnSpPr>
            <p:cNvPr id="33" name="Straight Arrow Connector 32"/>
            <p:cNvCxnSpPr/>
            <p:nvPr/>
          </p:nvCxnSpPr>
          <p:spPr>
            <a:xfrm flipH="1">
              <a:off x="6400800" y="4724400"/>
              <a:ext cx="321939" cy="0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arrow"/>
            </a:ln>
            <a:effectLst/>
          </p:spPr>
        </p:cxnSp>
        <p:cxnSp>
          <p:nvCxnSpPr>
            <p:cNvPr id="34" name="Straight Arrow Connector 33"/>
            <p:cNvCxnSpPr/>
            <p:nvPr/>
          </p:nvCxnSpPr>
          <p:spPr>
            <a:xfrm flipH="1">
              <a:off x="6477000" y="5334000"/>
              <a:ext cx="321939" cy="0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arrow"/>
            </a:ln>
            <a:effectLst/>
          </p:spPr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8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0048" y="685800"/>
            <a:ext cx="51155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Example: PSF of Annular Aperture</a:t>
            </a: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1085895" y="1732074"/>
                <a:ext cx="5633145" cy="7693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/>
                          <a:ea typeface="Cambria Math"/>
                        </a:rPr>
                        <m:t>𝒫</m:t>
                      </m:r>
                      <m:r>
                        <a:rPr kumimoji="0" lang="en-US" sz="18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/>
                          <a:ea typeface="Cambria Math"/>
                        </a:rPr>
                        <m:t>= </m:t>
                      </m:r>
                      <m:r>
                        <a:rPr kumimoji="0" lang="en-US" sz="18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/>
                          <a:ea typeface="Cambria Math"/>
                        </a:rPr>
                        <m:t>ℱ</m:t>
                      </m:r>
                      <m:sSup>
                        <m:sSupPr>
                          <m:ctrlP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kumimoji="0" lang="en-US" sz="1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0" lang="en-US" sz="18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18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/>
                                      <a:ea typeface="Cambria Math"/>
                                    </a:rPr>
                                    <m:t>𝒜</m:t>
                                  </m:r>
                                </m:e>
                                <m:sub>
                                  <m:r>
                                    <a:rPr kumimoji="0" lang="en-US" sz="18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/>
                                      <a:ea typeface="Cambria Math"/>
                                    </a:rPr>
                                    <m:t>𝜖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Cambria Math"/>
                            </a:rPr>
                            <m:t>2</m:t>
                          </m:r>
                        </m:sup>
                      </m:sSup>
                      <m:r>
                        <a:rPr kumimoji="0" lang="en-US" sz="18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/>
                          <a:ea typeface="Cambria Math"/>
                        </a:rPr>
                        <m:t>  </m:t>
                      </m:r>
                      <m:r>
                        <a:rPr kumimoji="0" lang="en-US" sz="18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0" lang="en-US" sz="1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0" lang="en-US" sz="1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/>
                                </a:rPr>
                                <m:t>2</m:t>
                              </m:r>
                              <m:r>
                                <a:rPr kumimoji="0" lang="en-US" sz="1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/>
                                </a:rPr>
                                <m:t>𝜋</m:t>
                              </m:r>
                              <m:sSup>
                                <m:sSupPr>
                                  <m:ctrlPr>
                                    <a:rPr kumimoji="0" lang="en-US" sz="18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US" sz="18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kumimoji="0" lang="en-US" sz="18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kumimoji="0" lang="en-US" sz="1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kumimoji="0" lang="en-US" sz="18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kumimoji="0" lang="en-US" sz="1800" b="0" i="1" u="none" strike="noStrike" kern="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func>
                                        <m:funcPr>
                                          <m:ctrlPr>
                                            <a:rPr kumimoji="0" lang="en-US" sz="1800" b="0" i="1" u="none" strike="noStrike" kern="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sSub>
                                            <m:sSubPr>
                                              <m:ctrlPr>
                                                <a:rPr kumimoji="0" lang="en-US" sz="1800" b="0" i="1" u="none" strike="noStrike" kern="0" cap="none" spc="0" normalizeH="0" baseline="0" noProof="0" smtClean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kumimoji="0" lang="en-US" sz="1800" b="0" i="0" u="none" strike="noStrike" kern="0" cap="none" spc="0" normalizeH="0" baseline="0" noProof="0" smtClean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/>
                                                </a:rPr>
                                                <m:t>J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0" lang="en-US" sz="1800" b="0" i="1" u="none" strike="noStrike" kern="0" cap="none" spc="0" normalizeH="0" baseline="0" noProof="0" smtClean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kumimoji="0" lang="en-US" sz="1800" b="0" i="1" u="none" strike="noStrike" kern="0" cap="none" spc="0" normalizeH="0" baseline="0" noProof="0" smtClean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kumimoji="0" lang="en-US" sz="1800" b="0" i="1" u="none" strike="noStrike" kern="0" cap="none" spc="0" normalizeH="0" baseline="0" noProof="0" smtClean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/>
                                                </a:rPr>
                                                <m:t>𝑎</m:t>
                                              </m:r>
                                              <m:r>
                                                <a:rPr kumimoji="0" lang="en-US" sz="1800" b="0" i="1" u="none" strike="noStrike" kern="0" cap="none" spc="0" normalizeH="0" baseline="0" noProof="0" smtClean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/>
                                                </a:rPr>
                                                <m:t>𝜌</m:t>
                                              </m:r>
                                            </m:e>
                                          </m:d>
                                        </m:e>
                                      </m:func>
                                    </m:num>
                                    <m:den>
                                      <m:r>
                                        <a:rPr kumimoji="0" lang="en-US" sz="1800" b="0" i="1" u="none" strike="noStrike" kern="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/>
                                        </a:rPr>
                                        <m:t>𝑎</m:t>
                                      </m:r>
                                      <m:r>
                                        <a:rPr kumimoji="0" lang="en-US" sz="1800" b="0" i="1" u="none" strike="noStrike" kern="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/>
                                        </a:rPr>
                                        <m:t>𝜌</m:t>
                                      </m:r>
                                    </m:den>
                                  </m:f>
                                </m:e>
                              </m:d>
                              <m:r>
                                <a:rPr kumimoji="0" lang="en-US" sz="1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kumimoji="0" lang="en-US" sz="18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US" sz="18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/>
                                    </a:rPr>
                                    <m:t>𝜖</m:t>
                                  </m:r>
                                </m:e>
                                <m:sup>
                                  <m:r>
                                    <a:rPr kumimoji="0" lang="en-US" sz="18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kumimoji="0" lang="en-US" sz="18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kumimoji="0" lang="en-US" sz="1800" b="0" i="1" u="none" strike="noStrike" kern="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func>
                                        <m:funcPr>
                                          <m:ctrlPr>
                                            <a:rPr kumimoji="0" lang="en-US" sz="1800" b="0" i="1" u="none" strike="noStrike" kern="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sSub>
                                            <m:sSubPr>
                                              <m:ctrlPr>
                                                <a:rPr kumimoji="0" lang="en-US" sz="1800" b="0" i="1" u="none" strike="noStrike" kern="0" cap="none" spc="0" normalizeH="0" baseline="0" noProof="0" smtClean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kumimoji="0" lang="en-US" sz="1800" b="0" i="0" u="none" strike="noStrike" kern="0" cap="none" spc="0" normalizeH="0" baseline="0" noProof="0" smtClean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/>
                                                </a:rPr>
                                                <m:t>J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0" lang="en-US" sz="1800" b="0" i="1" u="none" strike="noStrike" kern="0" cap="none" spc="0" normalizeH="0" baseline="0" noProof="0" smtClean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kumimoji="0" lang="en-US" sz="1800" b="0" i="1" u="none" strike="noStrike" kern="0" cap="none" spc="0" normalizeH="0" baseline="0" noProof="0" smtClean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kumimoji="0" lang="en-US" sz="1800" b="0" i="1" u="none" strike="noStrike" kern="0" cap="none" spc="0" normalizeH="0" baseline="0" noProof="0" smtClean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/>
                                                </a:rPr>
                                                <m:t>𝜖</m:t>
                                              </m:r>
                                              <m:r>
                                                <a:rPr kumimoji="0" lang="en-US" sz="1800" b="0" i="1" u="none" strike="noStrike" kern="0" cap="none" spc="0" normalizeH="0" baseline="0" noProof="0" smtClean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/>
                                                </a:rPr>
                                                <m:t>𝑎</m:t>
                                              </m:r>
                                              <m:r>
                                                <a:rPr kumimoji="0" lang="en-US" sz="1800" b="0" i="1" u="none" strike="noStrike" kern="0" cap="none" spc="0" normalizeH="0" baseline="0" noProof="0" smtClean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/>
                                                </a:rPr>
                                                <m:t>𝜌</m:t>
                                              </m:r>
                                            </m:e>
                                          </m:d>
                                        </m:e>
                                      </m:func>
                                    </m:num>
                                    <m:den>
                                      <m:r>
                                        <a:rPr kumimoji="0" lang="en-US" sz="1800" b="0" i="1" u="none" strike="noStrike" kern="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/>
                                        </a:rPr>
                                        <m:t>𝜖</m:t>
                                      </m:r>
                                      <m:r>
                                        <a:rPr kumimoji="0" lang="en-US" sz="1800" b="0" i="1" u="none" strike="noStrike" kern="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/>
                                        </a:rPr>
                                        <m:t>𝑎</m:t>
                                      </m:r>
                                      <m:r>
                                        <a:rPr kumimoji="0" lang="en-US" sz="1800" b="0" i="1" u="none" strike="noStrike" kern="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/>
                                        </a:rPr>
                                        <m:t>𝜌</m:t>
                                      </m:r>
                                    </m:den>
                                  </m:f>
                                </m:e>
                              </m:d>
                            </m:e>
                          </m:d>
                        </m:e>
                        <m:sup>
                          <m: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5895" y="1732074"/>
                <a:ext cx="5633145" cy="769378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/>
          <p:cNvSpPr txBox="1"/>
          <p:nvPr/>
        </p:nvSpPr>
        <p:spPr>
          <a:xfrm>
            <a:off x="377193" y="1448376"/>
            <a:ext cx="541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To get the point spread function: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1085895" y="3650222"/>
                <a:ext cx="5439694" cy="7693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/>
                          <a:ea typeface="Cambria Math"/>
                        </a:rPr>
                        <m:t>𝐼</m:t>
                      </m:r>
                      <m:d>
                        <m:dPr>
                          <m:ctrlP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Cambria Math"/>
                            </a:rPr>
                            <m:t>𝜌</m:t>
                          </m:r>
                        </m:e>
                      </m:d>
                      <m:r>
                        <a:rPr kumimoji="0" lang="en-US" sz="18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/>
                            </a:rPr>
                            <m:t>𝐼</m:t>
                          </m:r>
                        </m:e>
                        <m:sub>
                          <m: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/>
                            </a:rPr>
                            <m:t>𝜖</m:t>
                          </m:r>
                          <m: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/>
                            </a:rPr>
                            <m:t>=0</m:t>
                          </m:r>
                        </m:sub>
                      </m:sSub>
                      <m:d>
                        <m:dPr>
                          <m:ctrlP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/>
                            </a:rPr>
                            <m:t>0</m:t>
                          </m:r>
                        </m:e>
                      </m:d>
                      <m:r>
                        <a:rPr kumimoji="0" lang="en-US" sz="18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/>
                        </a:rPr>
                        <m:t> </m:t>
                      </m:r>
                      <m:sSup>
                        <m:sSupPr>
                          <m:ctrlP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0" lang="en-US" sz="1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0" lang="en-US" sz="1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/>
                                </a:rPr>
                                <m:t>2</m:t>
                              </m:r>
                              <m:r>
                                <a:rPr kumimoji="0" lang="en-US" sz="1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/>
                                </a:rPr>
                                <m:t>𝜋</m:t>
                              </m:r>
                              <m:sSup>
                                <m:sSupPr>
                                  <m:ctrlPr>
                                    <a:rPr kumimoji="0" lang="en-US" sz="18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US" sz="18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kumimoji="0" lang="en-US" sz="18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kumimoji="0" lang="en-US" sz="1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kumimoji="0" lang="en-US" sz="18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kumimoji="0" lang="en-US" sz="1800" b="0" i="1" u="none" strike="noStrike" kern="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func>
                                        <m:funcPr>
                                          <m:ctrlPr>
                                            <a:rPr kumimoji="0" lang="en-US" sz="1800" b="0" i="1" u="none" strike="noStrike" kern="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sSub>
                                            <m:sSubPr>
                                              <m:ctrlPr>
                                                <a:rPr kumimoji="0" lang="en-US" sz="1800" b="0" i="1" u="none" strike="noStrike" kern="0" cap="none" spc="0" normalizeH="0" baseline="0" noProof="0" smtClean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kumimoji="0" lang="en-US" sz="1800" b="0" i="0" u="none" strike="noStrike" kern="0" cap="none" spc="0" normalizeH="0" baseline="0" noProof="0" smtClean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/>
                                                </a:rPr>
                                                <m:t>J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0" lang="en-US" sz="1800" b="0" i="1" u="none" strike="noStrike" kern="0" cap="none" spc="0" normalizeH="0" baseline="0" noProof="0" smtClean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kumimoji="0" lang="en-US" sz="1800" b="0" i="1" u="none" strike="noStrike" kern="0" cap="none" spc="0" normalizeH="0" baseline="0" noProof="0" smtClean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kumimoji="0" lang="en-US" sz="1800" b="0" i="1" u="none" strike="noStrike" kern="0" cap="none" spc="0" normalizeH="0" baseline="0" noProof="0" smtClean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/>
                                                </a:rPr>
                                                <m:t>𝑎</m:t>
                                              </m:r>
                                              <m:r>
                                                <a:rPr kumimoji="0" lang="en-US" sz="1800" b="0" i="1" u="none" strike="noStrike" kern="0" cap="none" spc="0" normalizeH="0" baseline="0" noProof="0" smtClean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/>
                                                </a:rPr>
                                                <m:t>𝜌</m:t>
                                              </m:r>
                                            </m:e>
                                          </m:d>
                                        </m:e>
                                      </m:func>
                                    </m:num>
                                    <m:den>
                                      <m:r>
                                        <a:rPr kumimoji="0" lang="en-US" sz="1800" b="0" i="1" u="none" strike="noStrike" kern="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/>
                                        </a:rPr>
                                        <m:t>𝑎</m:t>
                                      </m:r>
                                      <m:r>
                                        <a:rPr kumimoji="0" lang="en-US" sz="1800" b="0" i="1" u="none" strike="noStrike" kern="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/>
                                        </a:rPr>
                                        <m:t>𝜌</m:t>
                                      </m:r>
                                    </m:den>
                                  </m:f>
                                </m:e>
                              </m:d>
                              <m:r>
                                <a:rPr kumimoji="0" lang="en-US" sz="1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kumimoji="0" lang="en-US" sz="18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US" sz="18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/>
                                    </a:rPr>
                                    <m:t>𝜖</m:t>
                                  </m:r>
                                </m:e>
                                <m:sup>
                                  <m:r>
                                    <a:rPr kumimoji="0" lang="en-US" sz="18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kumimoji="0" lang="en-US" sz="18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kumimoji="0" lang="en-US" sz="1800" b="0" i="1" u="none" strike="noStrike" kern="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func>
                                        <m:funcPr>
                                          <m:ctrlPr>
                                            <a:rPr kumimoji="0" lang="en-US" sz="1800" b="0" i="1" u="none" strike="noStrike" kern="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sSub>
                                            <m:sSubPr>
                                              <m:ctrlPr>
                                                <a:rPr kumimoji="0" lang="en-US" sz="1800" b="0" i="1" u="none" strike="noStrike" kern="0" cap="none" spc="0" normalizeH="0" baseline="0" noProof="0" smtClean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kumimoji="0" lang="en-US" sz="1800" b="0" i="0" u="none" strike="noStrike" kern="0" cap="none" spc="0" normalizeH="0" baseline="0" noProof="0" smtClean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/>
                                                </a:rPr>
                                                <m:t>J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0" lang="en-US" sz="1800" b="0" i="1" u="none" strike="noStrike" kern="0" cap="none" spc="0" normalizeH="0" baseline="0" noProof="0" smtClean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kumimoji="0" lang="en-US" sz="1800" b="0" i="1" u="none" strike="noStrike" kern="0" cap="none" spc="0" normalizeH="0" baseline="0" noProof="0" smtClean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kumimoji="0" lang="en-US" sz="1800" b="0" i="1" u="none" strike="noStrike" kern="0" cap="none" spc="0" normalizeH="0" baseline="0" noProof="0" smtClean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/>
                                                </a:rPr>
                                                <m:t>𝜖</m:t>
                                              </m:r>
                                              <m:r>
                                                <a:rPr kumimoji="0" lang="en-US" sz="1800" b="0" i="1" u="none" strike="noStrike" kern="0" cap="none" spc="0" normalizeH="0" baseline="0" noProof="0" smtClean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/>
                                                </a:rPr>
                                                <m:t>𝑎</m:t>
                                              </m:r>
                                              <m:r>
                                                <a:rPr kumimoji="0" lang="en-US" sz="1800" b="0" i="1" u="none" strike="noStrike" kern="0" cap="none" spc="0" normalizeH="0" baseline="0" noProof="0" smtClean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/>
                                                </a:rPr>
                                                <m:t>𝜌</m:t>
                                              </m:r>
                                            </m:e>
                                          </m:d>
                                        </m:e>
                                      </m:func>
                                    </m:num>
                                    <m:den>
                                      <m:r>
                                        <a:rPr kumimoji="0" lang="en-US" sz="1800" b="0" i="1" u="none" strike="noStrike" kern="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/>
                                        </a:rPr>
                                        <m:t>𝜖</m:t>
                                      </m:r>
                                      <m:r>
                                        <a:rPr kumimoji="0" lang="en-US" sz="1800" b="0" i="1" u="none" strike="noStrike" kern="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/>
                                        </a:rPr>
                                        <m:t>𝑎</m:t>
                                      </m:r>
                                      <m:r>
                                        <a:rPr kumimoji="0" lang="en-US" sz="1800" b="0" i="1" u="none" strike="noStrike" kern="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/>
                                        </a:rPr>
                                        <m:t>𝜌</m:t>
                                      </m:r>
                                    </m:den>
                                  </m:f>
                                </m:e>
                              </m:d>
                            </m:e>
                          </m:d>
                        </m:e>
                        <m:sup>
                          <m: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5895" y="3650222"/>
                <a:ext cx="5439694" cy="769378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/>
          <p:cNvSpPr txBox="1"/>
          <p:nvPr/>
        </p:nvSpPr>
        <p:spPr>
          <a:xfrm>
            <a:off x="457200" y="2721150"/>
            <a:ext cx="5647700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What’s the point of this? </a:t>
            </a:r>
            <a:b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</a:br>
            <a:endParaRPr kumimoji="0" lang="en-US" sz="110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This is the intensity pattern you’ll see from a point source:</a:t>
            </a:r>
          </a:p>
        </p:txBody>
      </p:sp>
      <p:grpSp>
        <p:nvGrpSpPr>
          <p:cNvPr id="36" name="Group 35"/>
          <p:cNvGrpSpPr/>
          <p:nvPr/>
        </p:nvGrpSpPr>
        <p:grpSpPr>
          <a:xfrm>
            <a:off x="636296" y="4731694"/>
            <a:ext cx="2663825" cy="1543050"/>
            <a:chOff x="1061856" y="4314825"/>
            <a:chExt cx="2663825" cy="1543050"/>
          </a:xfrm>
        </p:grpSpPr>
        <p:pic>
          <p:nvPicPr>
            <p:cNvPr id="24" name="Picture 2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1856" y="4314825"/>
              <a:ext cx="2663825" cy="15430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25" name="Group 24"/>
            <p:cNvGrpSpPr/>
            <p:nvPr/>
          </p:nvGrpSpPr>
          <p:grpSpPr>
            <a:xfrm>
              <a:off x="1770558" y="4561458"/>
              <a:ext cx="1145182" cy="1066800"/>
              <a:chOff x="-6143401" y="1235834"/>
              <a:chExt cx="3202581" cy="3124200"/>
            </a:xfrm>
          </p:grpSpPr>
          <p:sp>
            <p:nvSpPr>
              <p:cNvPr id="26" name="Rectangle 25"/>
              <p:cNvSpPr/>
              <p:nvPr/>
            </p:nvSpPr>
            <p:spPr>
              <a:xfrm>
                <a:off x="-6143401" y="1235834"/>
                <a:ext cx="3202581" cy="3124200"/>
              </a:xfrm>
              <a:prstGeom prst="rect">
                <a:avLst/>
              </a:prstGeom>
              <a:solidFill>
                <a:srgbClr val="4F81BD"/>
              </a:solidFill>
              <a:ln w="25400" cap="flat" cmpd="sng" algn="ctr">
                <a:solidFill>
                  <a:srgbClr val="4F81BD">
                    <a:shade val="50000"/>
                  </a:srgbClr>
                </a:solidFill>
                <a:prstDash val="solid"/>
              </a:ln>
              <a:effectLst/>
              <a:scene3d>
                <a:camera prst="orthographicFront">
                  <a:rot lat="12000000" lon="3000000" rev="0"/>
                </a:camera>
                <a:lightRig rig="threePt" dir="t"/>
              </a:scene3d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7" name="Oval 26"/>
              <p:cNvSpPr/>
              <p:nvPr/>
            </p:nvSpPr>
            <p:spPr>
              <a:xfrm>
                <a:off x="-5342212" y="1946519"/>
                <a:ext cx="1600200" cy="1652994"/>
              </a:xfrm>
              <a:prstGeom prst="ellipse">
                <a:avLst/>
              </a:prstGeom>
              <a:solidFill>
                <a:srgbClr val="4F81BD"/>
              </a:solidFill>
              <a:ln w="254000" cap="flat" cmpd="sng" algn="ctr">
                <a:solidFill>
                  <a:sysClr val="window" lastClr="FFFFFF"/>
                </a:solidFill>
                <a:prstDash val="solid"/>
              </a:ln>
              <a:effectLst/>
              <a:scene3d>
                <a:camera prst="orthographicFront">
                  <a:rot lat="12000000" lon="3000000" rev="0"/>
                </a:camera>
                <a:lightRig rig="threePt" dir="t"/>
              </a:scene3d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81258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8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10048" y="685800"/>
            <a:ext cx="51155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Example: PSF of Annular Aperture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2745841"/>
            <a:ext cx="5257800" cy="3257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028700" y="1697197"/>
                <a:ext cx="3428439" cy="7693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𝒫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func>
                                        <m:func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>
                                                  <a:latin typeface="Cambria Math"/>
                                                </a:rPr>
                                                <m:t>J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i="1">
                                                  <a:latin typeface="Cambria Math"/>
                                                </a:rPr>
                                                <m:t>𝑘𝑎</m:t>
                                              </m:r>
                                            </m:e>
                                          </m:d>
                                        </m:e>
                                      </m:func>
                                    </m:num>
                                    <m:den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𝑘𝑎</m:t>
                                      </m:r>
                                    </m:den>
                                  </m:f>
                                </m:e>
                              </m:d>
                              <m:r>
                                <a:rPr lang="en-US" i="1">
                                  <a:latin typeface="Cambria Math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𝜖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func>
                                        <m:func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>
                                                  <a:latin typeface="Cambria Math"/>
                                                </a:rPr>
                                                <m:t>J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i="1">
                                                  <a:latin typeface="Cambria Math"/>
                                                </a:rPr>
                                                <m:t>𝑘</m:t>
                                              </m:r>
                                              <m:r>
                                                <a:rPr lang="en-US" i="1">
                                                  <a:latin typeface="Cambria Math"/>
                                                </a:rPr>
                                                <m:t>𝜖</m:t>
                                              </m:r>
                                              <m:r>
                                                <a:rPr lang="en-US" i="1">
                                                  <a:latin typeface="Cambria Math"/>
                                                </a:rPr>
                                                <m:t>𝑎</m:t>
                                              </m:r>
                                            </m:e>
                                          </m:d>
                                        </m:e>
                                      </m:func>
                                    </m:num>
                                    <m:den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𝑘</m:t>
                                      </m:r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𝜖</m:t>
                                      </m:r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𝑎</m:t>
                                      </m:r>
                                    </m:den>
                                  </m:f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8700" y="1697197"/>
                <a:ext cx="3428439" cy="76937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514850" y="1697197"/>
                <a:ext cx="3405548" cy="8174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≠  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func>
                                        <m:func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>
                                                  <a:latin typeface="Cambria Math"/>
                                                </a:rPr>
                                                <m:t>J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i="1">
                                                  <a:latin typeface="Cambria Math"/>
                                                </a:rPr>
                                                <m:t>𝑘𝑎</m:t>
                                              </m:r>
                                            </m:e>
                                          </m:d>
                                        </m:e>
                                      </m:func>
                                    </m:num>
                                    <m:den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𝑘𝑎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𝜖</m:t>
                              </m:r>
                            </m:e>
                            <m:sup>
                              <m:r>
                                <a:rPr lang="en-US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func>
                                        <m:func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>
                                                  <a:latin typeface="Cambria Math"/>
                                                </a:rPr>
                                                <m:t>J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i="1">
                                                  <a:latin typeface="Cambria Math"/>
                                                </a:rPr>
                                                <m:t>𝑘</m:t>
                                              </m:r>
                                              <m:r>
                                                <a:rPr lang="en-US" i="1">
                                                  <a:latin typeface="Cambria Math"/>
                                                </a:rPr>
                                                <m:t>𝜖</m:t>
                                              </m:r>
                                              <m:r>
                                                <a:rPr lang="en-US" i="1">
                                                  <a:latin typeface="Cambria Math"/>
                                                </a:rPr>
                                                <m:t>𝑎</m:t>
                                              </m:r>
                                            </m:e>
                                          </m:d>
                                        </m:e>
                                      </m:func>
                                    </m:num>
                                    <m:den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𝑘</m:t>
                                      </m:r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𝜖</m:t>
                                      </m:r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𝑎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4850" y="1697197"/>
                <a:ext cx="3405548" cy="817403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/>
          <p:cNvCxnSpPr/>
          <p:nvPr/>
        </p:nvCxnSpPr>
        <p:spPr>
          <a:xfrm>
            <a:off x="3771339" y="2960132"/>
            <a:ext cx="685800" cy="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447800" y="2722602"/>
            <a:ext cx="2290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 central obstruction</a:t>
            </a:r>
            <a:endParaRPr lang="en-US" dirty="0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3771339" y="4216741"/>
            <a:ext cx="685800" cy="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1113808" y="4032075"/>
                <a:ext cx="272914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i="1" dirty="0" smtClean="0">
                    <a:solidFill>
                      <a:srgbClr val="00B050"/>
                    </a:solidFill>
                  </a:rPr>
                  <a:t>correct</a:t>
                </a:r>
                <a:r>
                  <a:rPr lang="en-US" i="1" dirty="0" smtClean="0"/>
                  <a:t> </a:t>
                </a:r>
                <a:r>
                  <a:rPr lang="en-US" dirty="0" smtClean="0"/>
                  <a:t>expression: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𝜖</m:t>
                    </m:r>
                    <m:r>
                      <a:rPr lang="en-US" b="0" i="1" smtClean="0">
                        <a:latin typeface="Cambria Math"/>
                      </a:rPr>
                      <m:t>=0.5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3808" y="4032075"/>
                <a:ext cx="2729145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2013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/>
          <p:cNvCxnSpPr/>
          <p:nvPr/>
        </p:nvCxnSpPr>
        <p:spPr>
          <a:xfrm flipH="1">
            <a:off x="4724400" y="3169682"/>
            <a:ext cx="685800" cy="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 flipV="1">
            <a:off x="5795194" y="5952113"/>
            <a:ext cx="228600" cy="310175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881949" y="6232295"/>
            <a:ext cx="5456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Notice the “wrong” solution is also obviously unphysical!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5452294" y="2985016"/>
                <a:ext cx="26749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i="1" dirty="0" smtClean="0">
                    <a:solidFill>
                      <a:srgbClr val="C00000"/>
                    </a:solidFill>
                  </a:rPr>
                  <a:t>wrong</a:t>
                </a:r>
                <a:r>
                  <a:rPr lang="en-US" i="1" dirty="0" smtClean="0"/>
                  <a:t> </a:t>
                </a:r>
                <a:r>
                  <a:rPr lang="en-US" dirty="0" smtClean="0"/>
                  <a:t>expression: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𝜖</m:t>
                    </m:r>
                    <m:r>
                      <a:rPr lang="en-US" b="0" i="1" smtClean="0">
                        <a:latin typeface="Cambria Math"/>
                      </a:rPr>
                      <m:t>=0.5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2294" y="2985016"/>
                <a:ext cx="2674963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1822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/>
          <p:cNvSpPr txBox="1"/>
          <p:nvPr/>
        </p:nvSpPr>
        <p:spPr>
          <a:xfrm>
            <a:off x="1028700" y="1276399"/>
            <a:ext cx="3776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Note</a:t>
            </a:r>
            <a:r>
              <a:rPr lang="en-US" dirty="0" smtClean="0"/>
              <a:t>: Don’t leave out the cross terms!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0140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8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0048" y="685800"/>
            <a:ext cx="55641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Example: The Hubble PSF Calculation</a:t>
            </a:r>
          </a:p>
        </p:txBody>
      </p:sp>
      <p:pic>
        <p:nvPicPr>
          <p:cNvPr id="10" name="Picture 3" descr="C:\Users\Kevin\SkyDrive\Courses\P47 - Optics\Lecture Graphics- Mathematica\hubble psf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3996670"/>
            <a:ext cx="3856783" cy="2557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C:\Users\Kevin\SkyDrive\Courses\P47 - Optics\Lecture Graphics- Mathematica\hubble diagram.bmp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3747" y="1255322"/>
            <a:ext cx="3392929" cy="2249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5" descr="C:\Users\Kevin\SkyDrive\Courses\P47 - Optics\Lecture Graphics- Mathematica\hubble polychromatic psf.bm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1574" y="3977620"/>
            <a:ext cx="3856783" cy="2557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2632791" y="3637407"/>
                <a:ext cx="143013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𝜆</m:t>
                      </m:r>
                      <m:r>
                        <a:rPr lang="en-US" b="0" i="1" smtClean="0">
                          <a:latin typeface="Cambria Math"/>
                        </a:rPr>
                        <m:t>=632 </m:t>
                      </m:r>
                      <m:r>
                        <a:rPr lang="en-US" b="0" i="1" smtClean="0">
                          <a:latin typeface="Cambria Math"/>
                        </a:rPr>
                        <m:t>𝑛𝑚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2791" y="3637407"/>
                <a:ext cx="1430135" cy="36933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5836104" y="3627338"/>
                <a:ext cx="20905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𝜆</m:t>
                      </m:r>
                      <m:r>
                        <a:rPr lang="en-US" b="0" i="1" smtClean="0">
                          <a:latin typeface="Cambria Math"/>
                        </a:rPr>
                        <m:t>=500−700 </m:t>
                      </m:r>
                      <m:r>
                        <a:rPr lang="en-US" b="0" i="1" smtClean="0">
                          <a:latin typeface="Cambria Math"/>
                        </a:rPr>
                        <m:t>𝑛𝑚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6104" y="3627338"/>
                <a:ext cx="2090572" cy="36933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1715847" y="1524000"/>
                <a:ext cx="1535677" cy="1221745"/>
              </a:xfrm>
              <a:prstGeom prst="rect">
                <a:avLst/>
              </a:prstGeom>
              <a:ln w="19050">
                <a:solidFill>
                  <a:schemeClr val="tx2">
                    <a:lumMod val="75000"/>
                  </a:schemeClr>
                </a:solidFill>
              </a:ln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𝑟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𝑝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=1.104 </m:t>
                      </m:r>
                      <m:r>
                        <a:rPr lang="en-US" i="1">
                          <a:latin typeface="Cambria Math"/>
                        </a:rPr>
                        <m:t>𝑚</m:t>
                      </m:r>
                    </m:oMath>
                  </m:oMathPara>
                </a14:m>
                <a:endParaRPr lang="en-US" i="1" dirty="0" smtClean="0">
                  <a:latin typeface="Cambria Math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𝑠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=0.135 </m:t>
                      </m:r>
                      <m:r>
                        <a:rPr lang="en-US" i="1">
                          <a:latin typeface="Cambria Math"/>
                        </a:rPr>
                        <m:t>𝑚</m:t>
                      </m:r>
                    </m:oMath>
                  </m:oMathPara>
                </a14:m>
                <a:endParaRPr lang="en-US" dirty="0" smtClean="0"/>
              </a:p>
              <a:p>
                <a:pPr algn="ctr"/>
                <a:endParaRPr lang="en-US" dirty="0" smtClean="0"/>
              </a:p>
              <a:p>
                <a:pPr algn="ctr"/>
                <a:r>
                  <a:rPr lang="en-US" b="0" dirty="0" smtClean="0"/>
                  <a:t>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𝜖</m:t>
                    </m:r>
                    <m:r>
                      <a:rPr lang="en-US" b="0" i="1" smtClean="0">
                        <a:latin typeface="Cambria Math"/>
                      </a:rPr>
                      <m:t>=0.122</m:t>
                    </m:r>
                  </m:oMath>
                </a14:m>
                <a:r>
                  <a:rPr lang="en-US" dirty="0" smtClean="0"/>
                  <a:t> )</a:t>
                </a:r>
                <a:endParaRPr lang="en-US" dirty="0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5847" y="1524000"/>
                <a:ext cx="1535677" cy="1221745"/>
              </a:xfrm>
              <a:prstGeom prst="rect">
                <a:avLst/>
              </a:prstGeom>
              <a:blipFill rotWithShape="0">
                <a:blip r:embed="rId7"/>
                <a:stretch>
                  <a:fillRect b="-6404"/>
                </a:stretch>
              </a:blipFill>
              <a:ln w="19050">
                <a:solidFill>
                  <a:schemeClr val="tx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/>
          <p:cNvSpPr txBox="1"/>
          <p:nvPr/>
        </p:nvSpPr>
        <p:spPr>
          <a:xfrm>
            <a:off x="760265" y="3637407"/>
            <a:ext cx="19111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Single Wavelength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3124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8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0048" y="685800"/>
            <a:ext cx="55641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Example: The Hubble PSF Calculation</a:t>
            </a:r>
          </a:p>
        </p:txBody>
      </p:sp>
      <p:pic>
        <p:nvPicPr>
          <p:cNvPr id="22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1757" y="3028950"/>
            <a:ext cx="3419475" cy="337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7" descr="https://blogs.stsci.edu/newsletter/files/2011/11/HubbleFocus2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511"/>
          <a:stretch/>
        </p:blipFill>
        <p:spPr bwMode="auto">
          <a:xfrm>
            <a:off x="428165" y="3017520"/>
            <a:ext cx="3397835" cy="3383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/>
          <p:cNvSpPr txBox="1"/>
          <p:nvPr/>
        </p:nvSpPr>
        <p:spPr>
          <a:xfrm>
            <a:off x="4793766" y="1613821"/>
            <a:ext cx="375699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Hubble aperture model:</a:t>
            </a: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Secondary mirror obstruction</a:t>
            </a: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Radial supports for secondary</a:t>
            </a: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Three pads holding primary mirror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57200" y="1619071"/>
            <a:ext cx="34289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Point-source diffraction pattern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There’s spatial frequency information hiding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in plain sight here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4038600" y="3886200"/>
                <a:ext cx="832536" cy="10157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groupChr>
                        <m:groupChrPr>
                          <m:chr m:val="↔"/>
                          <m:vertJc m:val="bot"/>
                          <m:ctrlPr>
                            <a:rPr kumimoji="0" lang="en-US" sz="4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kumimoji="0" lang="en-US" sz="4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Cambria Math"/>
                            </a:rPr>
                            <m:t>ℱ</m:t>
                          </m:r>
                        </m:e>
                      </m:groupChr>
                    </m:oMath>
                  </m:oMathPara>
                </a14:m>
                <a:endParaRPr kumimoji="0" lang="en-US" sz="4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8600" y="3886200"/>
                <a:ext cx="832536" cy="101572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71575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8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0048" y="685800"/>
            <a:ext cx="68500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Convolution, Correlation, and Autocorrelation</a:t>
            </a:r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533400" y="1544132"/>
            <a:ext cx="8229600" cy="4932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The 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convolution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of two one-dimensional functions is: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2818892" y="1981200"/>
                <a:ext cx="3384260" cy="6899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/>
                        </a:rPr>
                        <m:t>𝑓</m:t>
                      </m:r>
                      <m:r>
                        <a:rPr kumimoji="0" lang="en-US" sz="18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⊛</m:t>
                      </m:r>
                      <m:r>
                        <a:rPr kumimoji="0" lang="en-US" sz="18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/>
                          <a:ea typeface="Cambria Math"/>
                        </a:rPr>
                        <m:t>𝑔</m:t>
                      </m:r>
                      <m:r>
                        <a:rPr kumimoji="0" lang="en-US" sz="18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/>
                          <a:ea typeface="Cambria Math"/>
                        </a:rPr>
                        <m:t>=</m:t>
                      </m:r>
                      <m:nary>
                        <m:naryPr>
                          <m:ctrlP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Cambria Math"/>
                            </a:rPr>
                            <m:t>−</m:t>
                          </m:r>
                          <m: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Cambria Math"/>
                            </a:rPr>
                            <m:t>∞</m:t>
                          </m:r>
                        </m:sub>
                        <m:sup>
                          <m: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Cambria Math"/>
                            </a:rPr>
                            <m:t>∞</m:t>
                          </m:r>
                        </m:sup>
                        <m:e>
                          <m: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Cambria Math"/>
                            </a:rPr>
                            <m:t>𝑓</m:t>
                          </m:r>
                          <m:d>
                            <m:dPr>
                              <m:ctrlPr>
                                <a:rPr kumimoji="0" lang="en-US" sz="1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kumimoji="0" lang="en-US" sz="18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US" sz="18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/>
                                      <a:ea typeface="Cambria Math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kumimoji="0" lang="en-US" sz="18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/>
                                      <a:ea typeface="Cambria Math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Cambria Math"/>
                            </a:rPr>
                            <m:t>𝑔</m:t>
                          </m:r>
                          <m: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Cambria Math"/>
                            </a:rPr>
                            <m:t>(</m:t>
                          </m:r>
                          <m: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Cambria Math"/>
                            </a:rPr>
                            <m:t>𝑥</m:t>
                          </m:r>
                          <m: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Cambria Math"/>
                            </a:rPr>
                            <m:t>−</m:t>
                          </m:r>
                          <m:sSup>
                            <m:sSupPr>
                              <m:ctrlPr>
                                <a:rPr kumimoji="0" lang="en-US" sz="1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kumimoji="0" lang="en-US" sz="1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/>
                                  <a:ea typeface="Cambria Math"/>
                                </a:rPr>
                                <m:t>𝑥</m:t>
                              </m:r>
                            </m:e>
                            <m:sup>
                              <m:r>
                                <a:rPr kumimoji="0" lang="en-US" sz="1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/>
                                  <a:ea typeface="Cambria Math"/>
                                </a:rPr>
                                <m:t>′</m:t>
                              </m:r>
                            </m:sup>
                          </m:sSup>
                        </m:e>
                      </m:nary>
                      <m:r>
                        <a:rPr kumimoji="0" lang="en-US" sz="18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/>
                          <a:ea typeface="Cambria Math"/>
                        </a:rPr>
                        <m:t>) </m:t>
                      </m:r>
                      <m:r>
                        <a:rPr kumimoji="0" lang="en-US" sz="18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/>
                          <a:ea typeface="Cambria Math"/>
                        </a:rPr>
                        <m:t>𝑑𝑥</m:t>
                      </m:r>
                      <m:r>
                        <a:rPr kumimoji="0" lang="en-US" sz="1800" b="0" i="0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/>
                          <a:ea typeface="Cambria Math"/>
                        </a:rPr>
                        <m:t>′</m:t>
                      </m:r>
                    </m:oMath>
                  </m:oMathPara>
                </a14:m>
                <a:endPara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8892" y="1981200"/>
                <a:ext cx="3384260" cy="689932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Content Placeholder 2"/>
          <p:cNvSpPr txBox="1">
            <a:spLocks/>
          </p:cNvSpPr>
          <p:nvPr/>
        </p:nvSpPr>
        <p:spPr>
          <a:xfrm>
            <a:off x="533400" y="2928195"/>
            <a:ext cx="8229600" cy="4627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The (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cross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) 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correlation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of two functions is</a:t>
            </a:r>
            <a:endParaRPr kumimoji="0" lang="en-US" sz="2000" b="0" i="1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2818892" y="5638800"/>
                <a:ext cx="3349700" cy="6899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/>
                        </a:rPr>
                        <m:t>𝑓</m:t>
                      </m:r>
                      <m:r>
                        <a:rPr kumimoji="0" lang="en-US" sz="18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⊙</m:t>
                      </m:r>
                      <m:r>
                        <a:rPr kumimoji="0" lang="en-US" sz="18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/>
                          <a:ea typeface="Cambria Math"/>
                        </a:rPr>
                        <m:t>𝑓</m:t>
                      </m:r>
                      <m:r>
                        <a:rPr kumimoji="0" lang="en-US" sz="18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/>
                          <a:ea typeface="Cambria Math"/>
                        </a:rPr>
                        <m:t>=</m:t>
                      </m:r>
                      <m:nary>
                        <m:naryPr>
                          <m:ctrlP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Cambria Math"/>
                            </a:rPr>
                            <m:t>−</m:t>
                          </m:r>
                          <m: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Cambria Math"/>
                            </a:rPr>
                            <m:t>∞</m:t>
                          </m:r>
                        </m:sub>
                        <m:sup>
                          <m: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Cambria Math"/>
                            </a:rPr>
                            <m:t>∞</m:t>
                          </m:r>
                        </m:sup>
                        <m:e>
                          <m: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Cambria Math"/>
                            </a:rPr>
                            <m:t>𝑓</m:t>
                          </m:r>
                          <m:d>
                            <m:dPr>
                              <m:ctrlPr>
                                <a:rPr kumimoji="0" lang="en-US" sz="1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kumimoji="0" lang="en-US" sz="18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US" sz="18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/>
                                      <a:ea typeface="Cambria Math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kumimoji="0" lang="en-US" sz="18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/>
                                      <a:ea typeface="Cambria Math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Cambria Math"/>
                            </a:rPr>
                            <m:t>𝑓</m:t>
                          </m:r>
                          <m: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Cambria Math"/>
                            </a:rPr>
                            <m:t>(</m:t>
                          </m:r>
                          <m: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Cambria Math"/>
                            </a:rPr>
                            <m:t>𝑥</m:t>
                          </m:r>
                          <m: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kumimoji="0" lang="en-US" sz="1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kumimoji="0" lang="en-US" sz="1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/>
                                  <a:ea typeface="Cambria Math"/>
                                </a:rPr>
                                <m:t>𝑥</m:t>
                              </m:r>
                            </m:e>
                            <m:sup>
                              <m:r>
                                <a:rPr kumimoji="0" lang="en-US" sz="1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/>
                                  <a:ea typeface="Cambria Math"/>
                                </a:rPr>
                                <m:t>′</m:t>
                              </m:r>
                            </m:sup>
                          </m:sSup>
                        </m:e>
                      </m:nary>
                      <m:r>
                        <a:rPr kumimoji="0" lang="en-US" sz="18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/>
                          <a:ea typeface="Cambria Math"/>
                        </a:rPr>
                        <m:t>) </m:t>
                      </m:r>
                      <m:r>
                        <a:rPr kumimoji="0" lang="en-US" sz="18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/>
                          <a:ea typeface="Cambria Math"/>
                        </a:rPr>
                        <m:t>𝑑𝑥</m:t>
                      </m:r>
                      <m:r>
                        <a:rPr kumimoji="0" lang="en-US" sz="18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/>
                          <a:ea typeface="Cambria Math"/>
                        </a:rPr>
                        <m:t>′</m:t>
                      </m:r>
                    </m:oMath>
                  </m:oMathPara>
                </a14:m>
                <a:endPara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8892" y="5638800"/>
                <a:ext cx="3349700" cy="68993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ctangle 16"/>
          <p:cNvSpPr/>
          <p:nvPr/>
        </p:nvSpPr>
        <p:spPr>
          <a:xfrm>
            <a:off x="533400" y="5207253"/>
            <a:ext cx="73914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Correlation of a function with itself is called an </a:t>
            </a:r>
            <a:r>
              <a:rPr kumimoji="0" lang="en-US" sz="2000" b="0" i="1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autocorrelation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2818892" y="3303675"/>
                <a:ext cx="3471656" cy="6899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/>
                        </a:rPr>
                        <m:t>𝑓</m:t>
                      </m:r>
                      <m:r>
                        <a:rPr kumimoji="0" lang="en-US" sz="18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⊙</m:t>
                      </m:r>
                      <m:r>
                        <a:rPr kumimoji="0" lang="en-US" sz="18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  <m:r>
                        <a:rPr kumimoji="0" lang="en-US" sz="18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/>
                          <a:ea typeface="Cambria Math"/>
                        </a:rPr>
                        <m:t>=</m:t>
                      </m:r>
                      <m:nary>
                        <m:naryPr>
                          <m:ctrlP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Cambria Math"/>
                            </a:rPr>
                            <m:t>−</m:t>
                          </m:r>
                          <m: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Cambria Math"/>
                            </a:rPr>
                            <m:t>∞</m:t>
                          </m:r>
                        </m:sub>
                        <m:sup>
                          <m: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Cambria Math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kumimoji="0" lang="en-US" sz="1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kumimoji="0" lang="en-US" sz="1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/>
                                  <a:ea typeface="Cambria Math"/>
                                </a:rPr>
                                <m:t>𝑓</m:t>
                              </m:r>
                            </m:e>
                            <m:sup>
                              <m:r>
                                <a:rPr kumimoji="0" lang="en-US" sz="1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/>
                                </a:rPr>
                                <m:t>∗</m:t>
                              </m:r>
                            </m:sup>
                          </m:sSup>
                          <m:d>
                            <m:dPr>
                              <m:ctrlPr>
                                <a:rPr kumimoji="0" lang="en-US" sz="1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kumimoji="0" lang="en-US" sz="18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US" sz="18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/>
                                      <a:ea typeface="Cambria Math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kumimoji="0" lang="en-US" sz="18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/>
                                      <a:ea typeface="Cambria Math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/>
                            </a:rPr>
                            <m:t>𝑔</m:t>
                          </m:r>
                          <m: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Cambria Math"/>
                            </a:rPr>
                            <m:t>(</m:t>
                          </m:r>
                          <m: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Cambria Math"/>
                            </a:rPr>
                            <m:t>𝑥</m:t>
                          </m:r>
                          <m: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kumimoji="0" lang="en-US" sz="1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kumimoji="0" lang="en-US" sz="1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/>
                                  <a:ea typeface="Cambria Math"/>
                                </a:rPr>
                                <m:t>𝑥</m:t>
                              </m:r>
                            </m:e>
                            <m:sup>
                              <m:r>
                                <a:rPr kumimoji="0" lang="en-US" sz="1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/>
                                  <a:ea typeface="Cambria Math"/>
                                </a:rPr>
                                <m:t>′</m:t>
                              </m:r>
                            </m:sup>
                          </m:sSup>
                        </m:e>
                      </m:nary>
                      <m:r>
                        <a:rPr kumimoji="0" lang="en-US" sz="18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/>
                          <a:ea typeface="Cambria Math"/>
                        </a:rPr>
                        <m:t>) </m:t>
                      </m:r>
                      <m:r>
                        <a:rPr kumimoji="0" lang="en-US" sz="18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/>
                          <a:ea typeface="Cambria Math"/>
                        </a:rPr>
                        <m:t>𝑑𝑥</m:t>
                      </m:r>
                      <m:r>
                        <a:rPr kumimoji="0" lang="en-US" sz="18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/>
                          <a:ea typeface="Cambria Math"/>
                        </a:rPr>
                        <m:t>′</m:t>
                      </m:r>
                    </m:oMath>
                  </m:oMathPara>
                </a14:m>
                <a:endPara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8892" y="3303675"/>
                <a:ext cx="3471656" cy="68993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Content Placeholder 2"/>
          <p:cNvSpPr txBox="1">
            <a:spLocks/>
          </p:cNvSpPr>
          <p:nvPr/>
        </p:nvSpPr>
        <p:spPr>
          <a:xfrm>
            <a:off x="533400" y="4067724"/>
            <a:ext cx="8229600" cy="4627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Note that if </a:t>
            </a:r>
            <a:r>
              <a:rPr kumimoji="0" lang="en-US" sz="2000" b="1" i="1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either 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function is </a:t>
            </a:r>
            <a:r>
              <a:rPr kumimoji="0" lang="en-US" sz="2000" b="1" i="1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even</a:t>
            </a:r>
            <a:endParaRPr kumimoji="0" lang="en-US" sz="2000" b="1" i="1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2818892" y="4633983"/>
                <a:ext cx="175939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/>
                        </a:rPr>
                        <m:t>𝑓</m:t>
                      </m:r>
                      <m:r>
                        <a:rPr kumimoji="0" lang="en-US" sz="18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⊛</m:t>
                      </m:r>
                      <m:r>
                        <a:rPr kumimoji="0" lang="en-US" sz="18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/>
                          <a:ea typeface="Cambria Math"/>
                        </a:rPr>
                        <m:t>𝑔</m:t>
                      </m:r>
                      <m:r>
                        <a:rPr kumimoji="0" lang="en-US" sz="18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/>
                        </a:rPr>
                        <m:t>=</m:t>
                      </m:r>
                      <m:r>
                        <a:rPr kumimoji="0" lang="en-US" sz="18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/>
                        </a:rPr>
                        <m:t>𝑓</m:t>
                      </m:r>
                      <m:r>
                        <a:rPr kumimoji="0" lang="en-US" sz="18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⊙</m:t>
                      </m:r>
                      <m:r>
                        <a:rPr kumimoji="0" lang="en-US" sz="18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8892" y="4633983"/>
                <a:ext cx="1759392" cy="369332"/>
              </a:xfrm>
              <a:prstGeom prst="rect">
                <a:avLst/>
              </a:prstGeom>
              <a:blipFill rotWithShape="0">
                <a:blip r:embed="rId5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4234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8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10048" y="685800"/>
            <a:ext cx="44886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Fourier Optics: The Basic Idea</a:t>
            </a:r>
            <a:endParaRPr lang="en-US" sz="2800" dirty="0"/>
          </a:p>
        </p:txBody>
      </p:sp>
      <p:pic>
        <p:nvPicPr>
          <p:cNvPr id="1026" name="Picture 2" descr="https://apod.nasa.gov/apod/image/1710/Nucleosynthesis2_WikipediaCmglee_200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-4572000"/>
            <a:ext cx="4572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582" y="4267200"/>
            <a:ext cx="6958012" cy="19419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735899" y="2590800"/>
                <a:ext cx="8022914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+mj-lt"/>
                  <a:buAutoNum type="arabicPeriod"/>
                </a:pPr>
                <a:r>
                  <a:rPr lang="en-US" sz="2000" dirty="0"/>
                  <a:t>The intensity distribution in the far-field (</a:t>
                </a:r>
                <a:r>
                  <a:rPr lang="en-US" sz="2000" dirty="0" err="1"/>
                  <a:t>Fraunhofer</a:t>
                </a:r>
                <a:r>
                  <a:rPr lang="en-US" sz="2000" dirty="0"/>
                  <a:t> limit) is the 2D Fourier transform of the intensity distribution at the source.</a:t>
                </a:r>
              </a:p>
              <a:p>
                <a:pPr marL="342900" indent="-342900">
                  <a:buFont typeface="+mj-lt"/>
                  <a:buAutoNum type="arabicPeriod"/>
                </a:pPr>
                <a:endParaRPr lang="en-US" sz="2000" dirty="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2000" dirty="0"/>
                  <a:t>A (perfect) lens causes the image at z=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/>
                        <a:ea typeface="Cambria Math"/>
                      </a:rPr>
                      <m:t>∞</m:t>
                    </m:r>
                  </m:oMath>
                </a14:m>
                <a:r>
                  <a:rPr lang="en-US" sz="2000" dirty="0"/>
                  <a:t> to form at its focal distance.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899" y="2590800"/>
                <a:ext cx="8022914" cy="1323439"/>
              </a:xfrm>
              <a:prstGeom prst="rect">
                <a:avLst/>
              </a:prstGeom>
              <a:blipFill rotWithShape="0">
                <a:blip r:embed="rId4"/>
                <a:stretch>
                  <a:fillRect l="-836" t="-3226" b="-73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281" y="1447800"/>
            <a:ext cx="6753225" cy="962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6096000" y="6070654"/>
            <a:ext cx="12234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Peatross</a:t>
            </a:r>
            <a:r>
              <a:rPr lang="en-US" sz="1200" dirty="0"/>
              <a:t> &amp; Ware</a:t>
            </a:r>
          </a:p>
        </p:txBody>
      </p:sp>
    </p:spTree>
    <p:extLst>
      <p:ext uri="{BB962C8B-B14F-4D97-AF65-F5344CB8AC3E}">
        <p14:creationId xmlns:p14="http://schemas.microsoft.com/office/powerpoint/2010/main" val="433988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8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0048" y="685800"/>
            <a:ext cx="19466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Convolution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698312" y="1432099"/>
                <a:ext cx="3384260" cy="6899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/>
                        </a:rPr>
                        <m:t>𝑓</m:t>
                      </m:r>
                      <m:r>
                        <a:rPr kumimoji="0" lang="en-US" sz="18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⊛</m:t>
                      </m:r>
                      <m:r>
                        <a:rPr kumimoji="0" lang="en-US" sz="18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/>
                          <a:ea typeface="Cambria Math"/>
                        </a:rPr>
                        <m:t>𝑔</m:t>
                      </m:r>
                      <m:r>
                        <a:rPr kumimoji="0" lang="en-US" sz="18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/>
                          <a:ea typeface="Cambria Math"/>
                        </a:rPr>
                        <m:t>=</m:t>
                      </m:r>
                      <m:nary>
                        <m:naryPr>
                          <m:ctrlP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Cambria Math"/>
                            </a:rPr>
                            <m:t>−</m:t>
                          </m:r>
                          <m: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Cambria Math"/>
                            </a:rPr>
                            <m:t>∞</m:t>
                          </m:r>
                        </m:sub>
                        <m:sup>
                          <m: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Cambria Math"/>
                            </a:rPr>
                            <m:t>∞</m:t>
                          </m:r>
                        </m:sup>
                        <m:e>
                          <m: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Cambria Math"/>
                            </a:rPr>
                            <m:t>𝑓</m:t>
                          </m:r>
                          <m:d>
                            <m:dPr>
                              <m:ctrlPr>
                                <a:rPr kumimoji="0" lang="en-US" sz="1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kumimoji="0" lang="en-US" sz="18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US" sz="18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/>
                                      <a:ea typeface="Cambria Math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kumimoji="0" lang="en-US" sz="18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/>
                                      <a:ea typeface="Cambria Math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Cambria Math"/>
                            </a:rPr>
                            <m:t>𝑔</m:t>
                          </m:r>
                          <m: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Cambria Math"/>
                            </a:rPr>
                            <m:t>(</m:t>
                          </m:r>
                          <m: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Cambria Math"/>
                            </a:rPr>
                            <m:t>𝑥</m:t>
                          </m:r>
                          <m: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Cambria Math"/>
                            </a:rPr>
                            <m:t>−</m:t>
                          </m:r>
                          <m:sSup>
                            <m:sSupPr>
                              <m:ctrlPr>
                                <a:rPr kumimoji="0" lang="en-US" sz="1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kumimoji="0" lang="en-US" sz="1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/>
                                  <a:ea typeface="Cambria Math"/>
                                </a:rPr>
                                <m:t>𝑥</m:t>
                              </m:r>
                            </m:e>
                            <m:sup>
                              <m:r>
                                <a:rPr kumimoji="0" lang="en-US" sz="1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/>
                                  <a:ea typeface="Cambria Math"/>
                                </a:rPr>
                                <m:t>′</m:t>
                              </m:r>
                            </m:sup>
                          </m:sSup>
                        </m:e>
                      </m:nary>
                      <m:r>
                        <a:rPr kumimoji="0" lang="en-US" sz="18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/>
                          <a:ea typeface="Cambria Math"/>
                        </a:rPr>
                        <m:t>) </m:t>
                      </m:r>
                      <m:r>
                        <a:rPr kumimoji="0" lang="en-US" sz="18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/>
                          <a:ea typeface="Cambria Math"/>
                        </a:rPr>
                        <m:t>𝑑𝑥</m:t>
                      </m:r>
                      <m:r>
                        <a:rPr kumimoji="0" lang="en-US" sz="1800" b="0" i="0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/>
                          <a:ea typeface="Cambria Math"/>
                        </a:rPr>
                        <m:t>′</m:t>
                      </m:r>
                    </m:oMath>
                  </m:oMathPara>
                </a14:m>
                <a:endPara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8312" y="1432099"/>
                <a:ext cx="3384260" cy="689932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 descr="https://upload.wikimedia.org/wikipedia/commons/6/6a/Convolution_of_box_signal_with_itself2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2443792"/>
            <a:ext cx="5428084" cy="1704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upload.wikimedia.org/wikipedia/commons/b/b9/Convolution_of_spiky_function_with_box2.gif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4529767"/>
            <a:ext cx="5429604" cy="1566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726248" y="6611779"/>
            <a:ext cx="23903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https://en.wikipedia.org/wiki/Convolution</a:t>
            </a:r>
          </a:p>
        </p:txBody>
      </p:sp>
    </p:spTree>
    <p:extLst>
      <p:ext uri="{BB962C8B-B14F-4D97-AF65-F5344CB8AC3E}">
        <p14:creationId xmlns:p14="http://schemas.microsoft.com/office/powerpoint/2010/main" val="3879480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8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0048" y="685800"/>
            <a:ext cx="34005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Convolution Examples</a:t>
            </a:r>
          </a:p>
        </p:txBody>
      </p:sp>
      <p:pic>
        <p:nvPicPr>
          <p:cNvPr id="3076" name="Picture 4" descr="http://www.globalspec.com/RefArticleImages/87A335240BFD21F771FC1879CA1E1F50_10_31.gif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244"/>
          <a:stretch/>
        </p:blipFill>
        <p:spPr bwMode="auto">
          <a:xfrm>
            <a:off x="354624" y="2868607"/>
            <a:ext cx="3982665" cy="1110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www.globalspec.com/RefArticleImages/87A335240BFD21F771FC1879CA1E1F50_10_32.gif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192"/>
          <a:stretch/>
        </p:blipFill>
        <p:spPr bwMode="auto">
          <a:xfrm>
            <a:off x="381000" y="1576949"/>
            <a:ext cx="3899633" cy="1208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pubs.rsc.org/services/images/RSCpubs.ePlatform.Service.FreeContent.ImageService.svc/ImageService/Articleimage/2010/JA/c004323k/c004323k-f1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1186448"/>
            <a:ext cx="4087372" cy="2742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s://tomroelandts.com/sites/tomroelandts.com/files/field/image/lena-convolution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7350" y="4445276"/>
            <a:ext cx="581025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3609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8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0048" y="685800"/>
            <a:ext cx="33445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Convolution Theorem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3124200" y="1639669"/>
                <a:ext cx="23581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/>
                          <a:ea typeface="Cambria Math"/>
                        </a:rPr>
                        <m:t>ℱ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𝑓</m:t>
                          </m:r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∗</m:t>
                          </m:r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𝑔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en-US" i="1" smtClean="0">
                          <a:latin typeface="Cambria Math"/>
                          <a:ea typeface="Cambria Math"/>
                        </a:rPr>
                        <m:t>ℱ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𝑓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 </m:t>
                      </m:r>
                      <m:r>
                        <a:rPr lang="en-US" i="1" smtClean="0">
                          <a:latin typeface="Cambria Math"/>
                          <a:ea typeface="Cambria Math"/>
                        </a:rPr>
                        <m:t>ℱ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[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𝑔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4200" y="1639669"/>
                <a:ext cx="2358146" cy="369332"/>
              </a:xfrm>
              <a:prstGeom prst="rect">
                <a:avLst/>
              </a:prstGeom>
              <a:blipFill rotWithShape="0">
                <a:blip r:embed="rId2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767913" y="3011269"/>
            <a:ext cx="723294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Why is this useful?</a:t>
            </a:r>
          </a:p>
          <a:p>
            <a:pPr algn="ctr"/>
            <a:r>
              <a:rPr lang="en-US" dirty="0" smtClean="0"/>
              <a:t>To convolve two functions, Fourier transform them, multiply them together</a:t>
            </a:r>
          </a:p>
          <a:p>
            <a:pPr algn="ctr"/>
            <a:r>
              <a:rPr lang="en-US" dirty="0" smtClean="0"/>
              <a:t>and then apply the inverse Fourier transform on their product!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482279" y="2227184"/>
            <a:ext cx="1641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(proof in notes)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3048000" y="4230469"/>
                <a:ext cx="27479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  <a:ea typeface="Cambria Math"/>
                        </a:rPr>
                        <m:t>𝑓</m:t>
                      </m:r>
                      <m:r>
                        <a:rPr lang="en-US" i="1">
                          <a:latin typeface="Cambria Math"/>
                          <a:ea typeface="Cambria Math"/>
                        </a:rPr>
                        <m:t>∗</m:t>
                      </m:r>
                      <m:r>
                        <a:rPr lang="en-US" i="1">
                          <a:latin typeface="Cambria Math"/>
                          <a:ea typeface="Cambria Math"/>
                        </a:rPr>
                        <m:t>𝑔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ℱ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−1</m:t>
                          </m:r>
                        </m:sup>
                      </m:sSup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 [ </m:t>
                      </m:r>
                      <m:r>
                        <a:rPr lang="en-US" i="1" smtClean="0">
                          <a:latin typeface="Cambria Math"/>
                          <a:ea typeface="Cambria Math"/>
                        </a:rPr>
                        <m:t>ℱ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𝑓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 </m:t>
                      </m:r>
                      <m:r>
                        <a:rPr lang="en-US" i="1" smtClean="0">
                          <a:latin typeface="Cambria Math"/>
                          <a:ea typeface="Cambria Math"/>
                        </a:rPr>
                        <m:t>ℱ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𝑔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 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0" y="4230469"/>
                <a:ext cx="2747932" cy="369332"/>
              </a:xfrm>
              <a:prstGeom prst="rect">
                <a:avLst/>
              </a:prstGeom>
              <a:blipFill rotWithShape="0">
                <a:blip r:embed="rId3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1828800" y="4992469"/>
            <a:ext cx="54542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If you already know the Fourier (and inverse) transforms</a:t>
            </a:r>
          </a:p>
          <a:p>
            <a:pPr algn="ctr"/>
            <a:r>
              <a:rPr lang="en-US" dirty="0" smtClean="0"/>
              <a:t>it makes calculating the convolution much easier!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3669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8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0048" y="685800"/>
            <a:ext cx="33445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Convolution Theorem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2112042"/>
            <a:ext cx="5215354" cy="370629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5577843" y="1447800"/>
                <a:ext cx="105233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/>
                          <a:ea typeface="Cambria Math"/>
                        </a:rPr>
                        <m:t>𝑓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⊛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/>
                        </a:rPr>
                        <m:t>h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7843" y="1447800"/>
                <a:ext cx="1052339" cy="461665"/>
              </a:xfrm>
              <a:prstGeom prst="rect">
                <a:avLst/>
              </a:prstGeom>
              <a:blipFill rotWithShape="0">
                <a:blip r:embed="rId3"/>
                <a:stretch>
                  <a:fillRect l="-1156" b="-17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5504424" y="5909922"/>
                <a:ext cx="135357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/>
                          <a:ea typeface="Cambria Math"/>
                        </a:rPr>
                        <m:t>ℱ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/>
                              <a:ea typeface="Cambria Math"/>
                            </a:rPr>
                            <m:t>𝑓</m:t>
                          </m:r>
                          <m:r>
                            <a:rPr lang="en-US" sz="2400" b="0" i="1" smtClean="0">
                              <a:latin typeface="Cambria Math"/>
                              <a:ea typeface="Cambria Math"/>
                            </a:rPr>
                            <m:t>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/>
                            </a:rPr>
                            <m:t>h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4424" y="5909922"/>
                <a:ext cx="1353576" cy="461665"/>
              </a:xfrm>
              <a:prstGeom prst="rect">
                <a:avLst/>
              </a:prstGeom>
              <a:blipFill rotWithShape="0">
                <a:blip r:embed="rId4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2248364" y="5956088"/>
                <a:ext cx="70346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/>
                          <a:ea typeface="Cambria Math"/>
                        </a:rPr>
                        <m:t>ℱ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𝑓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8364" y="5956088"/>
                <a:ext cx="703461" cy="369332"/>
              </a:xfrm>
              <a:prstGeom prst="rect">
                <a:avLst/>
              </a:prstGeom>
              <a:blipFill rotWithShape="0">
                <a:blip r:embed="rId5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4007059" y="5956088"/>
                <a:ext cx="7138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/>
                          <a:ea typeface="Cambria Math"/>
                        </a:rPr>
                        <m:t>ℱ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[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/>
                        </a:rPr>
                        <m:t>h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7059" y="5956088"/>
                <a:ext cx="713850" cy="369332"/>
              </a:xfrm>
              <a:prstGeom prst="rect">
                <a:avLst/>
              </a:prstGeom>
              <a:blipFill rotWithShape="0">
                <a:blip r:embed="rId6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3295039" y="5956088"/>
                <a:ext cx="4026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5039" y="5956088"/>
                <a:ext cx="402674" cy="369332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5030255" y="5956088"/>
                <a:ext cx="4106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0255" y="5956088"/>
                <a:ext cx="410689" cy="369332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2409202" y="1447800"/>
                <a:ext cx="43255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/>
                          <a:ea typeface="Cambria Math"/>
                        </a:rPr>
                        <m:t>𝑓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9202" y="1447800"/>
                <a:ext cx="432554" cy="461665"/>
              </a:xfrm>
              <a:prstGeom prst="rect">
                <a:avLst/>
              </a:prstGeom>
              <a:blipFill rotWithShape="0">
                <a:blip r:embed="rId9"/>
                <a:stretch>
                  <a:fillRect l="-2817" r="-1408" b="-17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3241952" y="1447800"/>
                <a:ext cx="55976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⊛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1952" y="1447800"/>
                <a:ext cx="559769" cy="461665"/>
              </a:xfrm>
              <a:prstGeom prst="rect">
                <a:avLst/>
              </a:prstGeom>
              <a:blipFill rotWithShape="0">
                <a:blip r:embed="rId10"/>
                <a:stretch>
                  <a:fillRect l="-1087" b="-9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4148797" y="1447800"/>
                <a:ext cx="43037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/>
                        </a:rPr>
                        <m:t>h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8797" y="1447800"/>
                <a:ext cx="430374" cy="461665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4939336" y="1493966"/>
                <a:ext cx="4106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9336" y="1493966"/>
                <a:ext cx="410689" cy="369332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10684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8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0048" y="685800"/>
            <a:ext cx="59139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Example: Convolution of two Gaussians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088880" y="1671660"/>
                <a:ext cx="1885260" cy="4071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r>
                        <a:rPr lang="en-US" b="0" i="1" smtClean="0">
                          <a:latin typeface="Cambria Math"/>
                        </a:rPr>
                        <m:t>𝐴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/>
                            </a:rPr>
                            <m:t>/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𝛼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8880" y="1671660"/>
                <a:ext cx="1885260" cy="407163"/>
              </a:xfrm>
              <a:prstGeom prst="rect">
                <a:avLst/>
              </a:prstGeom>
              <a:blipFill rotWithShape="0">
                <a:blip r:embed="rId2"/>
                <a:stretch>
                  <a:fillRect b="-134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4584409" y="1672344"/>
                <a:ext cx="1910523" cy="4071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𝑔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r>
                        <a:rPr lang="en-US" b="0" i="1" smtClean="0">
                          <a:latin typeface="Cambria Math"/>
                        </a:rPr>
                        <m:t>𝐵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/>
                            </a:rPr>
                            <m:t>/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𝛽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4409" y="1672344"/>
                <a:ext cx="1910523" cy="407163"/>
              </a:xfrm>
              <a:prstGeom prst="rect">
                <a:avLst/>
              </a:prstGeom>
              <a:blipFill rotWithShape="0">
                <a:blip r:embed="rId3"/>
                <a:stretch>
                  <a:fillRect b="-74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3802825" y="2232821"/>
                <a:ext cx="10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/>
                          <a:ea typeface="Cambria Math"/>
                        </a:rPr>
                        <m:t>𝑓</m:t>
                      </m:r>
                      <m:r>
                        <a:rPr lang="en-US" i="1" smtClean="0">
                          <a:latin typeface="Cambria Math"/>
                          <a:ea typeface="Cambria Math"/>
                        </a:rPr>
                        <m:t>∗</m:t>
                      </m:r>
                      <m:r>
                        <a:rPr lang="en-US" i="1" smtClean="0">
                          <a:latin typeface="Cambria Math"/>
                          <a:ea typeface="Cambria Math"/>
                        </a:rPr>
                        <m:t>𝑔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=?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2825" y="2232821"/>
                <a:ext cx="1065805" cy="369332"/>
              </a:xfrm>
              <a:prstGeom prst="rect">
                <a:avLst/>
              </a:prstGeom>
              <a:blipFill rotWithShape="0"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2060304" y="2899032"/>
                <a:ext cx="2432589" cy="4071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/>
                          <a:ea typeface="Cambria Math"/>
                        </a:rPr>
                        <m:t>ℱ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𝑓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𝐴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𝛼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𝜋</m:t>
                          </m:r>
                        </m:e>
                      </m:rad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𝛼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/4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0304" y="2899032"/>
                <a:ext cx="2432589" cy="407163"/>
              </a:xfrm>
              <a:prstGeom prst="rect">
                <a:avLst/>
              </a:prstGeom>
              <a:blipFill rotWithShape="0">
                <a:blip r:embed="rId5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4970141" y="2899032"/>
                <a:ext cx="2455479" cy="4071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/>
                          <a:ea typeface="Cambria Math"/>
                        </a:rPr>
                        <m:t>ℱ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𝑔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𝐵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𝛽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𝜋</m:t>
                          </m:r>
                        </m:e>
                      </m:rad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𝛽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/4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0141" y="2899032"/>
                <a:ext cx="2455479" cy="407163"/>
              </a:xfrm>
              <a:prstGeom prst="rect">
                <a:avLst/>
              </a:prstGeom>
              <a:blipFill rotWithShape="0">
                <a:blip r:embed="rId6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2795842" y="3730522"/>
                <a:ext cx="3577133" cy="41165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/>
                          <a:ea typeface="Cambria Math"/>
                        </a:rPr>
                        <m:t>ℱ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𝑓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 </m:t>
                      </m:r>
                      <m:r>
                        <a:rPr lang="en-US" i="1" smtClean="0">
                          <a:latin typeface="Cambria Math"/>
                          <a:ea typeface="Cambria Math"/>
                        </a:rPr>
                        <m:t>ℱ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𝑔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𝐴𝐵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𝛼𝛽𝜋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−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/>
                                      <a:ea typeface="Cambria Math"/>
                                    </a:rPr>
                                    <m:t>𝛼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/>
                                      <a:ea typeface="Cambria Math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/>
                                      <a:ea typeface="Cambria Math"/>
                                    </a:rPr>
                                    <m:t>𝛽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/>
                                      <a:ea typeface="Cambria Math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/4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5842" y="3730522"/>
                <a:ext cx="3577133" cy="411651"/>
              </a:xfrm>
              <a:prstGeom prst="rect">
                <a:avLst/>
              </a:prstGeom>
              <a:blipFill rotWithShape="0">
                <a:blip r:embed="rId7"/>
                <a:stretch>
                  <a:fillRect b="-119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2195450" y="4666566"/>
                <a:ext cx="25940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𝑓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∗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𝑔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US" i="1" smtClean="0">
                              <a:latin typeface="Cambria Math"/>
                              <a:ea typeface="Cambria Math"/>
                            </a:rPr>
                            <m:t>ℱ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−1</m:t>
                          </m:r>
                        </m:sup>
                      </m:sSup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[</m:t>
                      </m:r>
                      <m:r>
                        <a:rPr lang="en-US" i="1" smtClean="0">
                          <a:latin typeface="Cambria Math"/>
                          <a:ea typeface="Cambria Math"/>
                        </a:rPr>
                        <m:t>ℱ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𝑓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 </m:t>
                      </m:r>
                      <m:r>
                        <a:rPr lang="en-US" i="1" smtClean="0">
                          <a:latin typeface="Cambria Math"/>
                          <a:ea typeface="Cambria Math"/>
                        </a:rPr>
                        <m:t>ℱ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𝑔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5450" y="4666566"/>
                <a:ext cx="2594043" cy="369332"/>
              </a:xfrm>
              <a:prstGeom prst="rect">
                <a:avLst/>
              </a:prstGeom>
              <a:blipFill rotWithShape="0">
                <a:blip r:embed="rId8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4876800" y="4454232"/>
                <a:ext cx="2284600" cy="5858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𝐴𝐵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𝛼𝛽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𝜋</m:t>
                          </m:r>
                        </m:e>
                      </m:rad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/>
                                      <a:ea typeface="Cambria Math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/>
                                      <a:ea typeface="Cambria Math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/>
                                          <a:ea typeface="Cambria Math"/>
                                        </a:rPr>
                                        <m:t>𝛼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/>
                                          <a:ea typeface="Cambria Math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b="0" i="1" smtClean="0">
                                      <a:latin typeface="Cambria Math"/>
                                      <a:ea typeface="Cambria Math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/>
                                          <a:ea typeface="Cambria Math"/>
                                        </a:rPr>
                                        <m:t>𝛽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/>
                                          <a:ea typeface="Cambria Math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den>
                          </m:f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6800" y="4454232"/>
                <a:ext cx="2284600" cy="585866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/>
          <p:cNvSpPr txBox="1"/>
          <p:nvPr/>
        </p:nvSpPr>
        <p:spPr>
          <a:xfrm>
            <a:off x="1752600" y="5373469"/>
            <a:ext cx="5486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The convolution is still a Gaussian and the width</a:t>
            </a:r>
          </a:p>
          <a:p>
            <a:pPr algn="ctr"/>
            <a:r>
              <a:rPr lang="en-US" dirty="0" smtClean="0"/>
              <a:t> is that of the original Gaussians summed </a:t>
            </a:r>
            <a:r>
              <a:rPr lang="en-US" i="1" dirty="0" smtClean="0"/>
              <a:t>in quadrature!</a:t>
            </a:r>
            <a:endParaRPr lang="en-US" i="1" dirty="0"/>
          </a:p>
        </p:txBody>
      </p:sp>
      <p:cxnSp>
        <p:nvCxnSpPr>
          <p:cNvPr id="14" name="Straight Arrow Connector 13"/>
          <p:cNvCxnSpPr/>
          <p:nvPr/>
        </p:nvCxnSpPr>
        <p:spPr>
          <a:xfrm flipH="1" flipV="1">
            <a:off x="6781800" y="4971366"/>
            <a:ext cx="152400" cy="725268"/>
          </a:xfrm>
          <a:prstGeom prst="straightConnector1">
            <a:avLst/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882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8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0048" y="685800"/>
            <a:ext cx="55704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Evaluating Fidelity of Optical Systems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19416" y="3556498"/>
            <a:ext cx="81140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defTabSz="91440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The Modulation Transfer Function (MTF) measures loss of contrast for sharp lines at different spatial frequencies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1219200" y="4720301"/>
                <a:ext cx="2876237" cy="6649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Modulation </a:t>
                </a:r>
                <a14:m>
                  <m:oMath xmlns:m="http://schemas.openxmlformats.org/officeDocument/2006/math">
                    <m:r>
                      <a:rPr kumimoji="0" lang="en-US" sz="2400" b="0" i="0" u="none" strike="noStrike" kern="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/>
                      </a:rPr>
                      <m:t>= </m:t>
                    </m:r>
                    <m:f>
                      <m:fPr>
                        <m:ctrlPr>
                          <a:rPr kumimoji="0" lang="en-US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kumimoji="0" lang="en-US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en-US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/>
                              </a:rPr>
                              <m:t>𝐼</m:t>
                            </m:r>
                          </m:e>
                          <m:sub>
                            <m:r>
                              <a:rPr kumimoji="0" lang="en-US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/>
                              </a:rPr>
                              <m:t>𝑚𝑎𝑥</m:t>
                            </m:r>
                          </m:sub>
                        </m:sSub>
                        <m:r>
                          <a:rPr kumimoji="0" lang="en-US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/>
                          </a:rPr>
                          <m:t>−</m:t>
                        </m:r>
                        <m:sSub>
                          <m:sSubPr>
                            <m:ctrlPr>
                              <a:rPr kumimoji="0" lang="en-US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en-US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/>
                              </a:rPr>
                              <m:t>𝐼</m:t>
                            </m:r>
                          </m:e>
                          <m:sub>
                            <m:r>
                              <a:rPr kumimoji="0" lang="en-US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/>
                              </a:rPr>
                              <m:t>𝑚𝑖𝑛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kumimoji="0" lang="en-US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en-US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/>
                              </a:rPr>
                              <m:t>𝐼</m:t>
                            </m:r>
                          </m:e>
                          <m:sub>
                            <m:r>
                              <a:rPr kumimoji="0" lang="en-US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/>
                              </a:rPr>
                              <m:t>𝑚𝑎𝑥</m:t>
                            </m:r>
                          </m:sub>
                        </m:sSub>
                        <m:r>
                          <a:rPr kumimoji="0" lang="en-US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/>
                          </a:rPr>
                          <m:t>+</m:t>
                        </m:r>
                        <m:sSub>
                          <m:sSubPr>
                            <m:ctrlPr>
                              <a:rPr kumimoji="0" lang="en-US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en-US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/>
                              </a:rPr>
                              <m:t>𝐼</m:t>
                            </m:r>
                          </m:e>
                          <m:sub>
                            <m:r>
                              <a:rPr kumimoji="0" lang="en-US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/>
                              </a:rPr>
                              <m:t>𝑚𝑖𝑛</m:t>
                            </m:r>
                          </m:sub>
                        </m:sSub>
                      </m:den>
                    </m:f>
                  </m:oMath>
                </a14:m>
                <a:endPara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9200" y="4720301"/>
                <a:ext cx="2876237" cy="664926"/>
              </a:xfrm>
              <a:prstGeom prst="rect">
                <a:avLst/>
              </a:prstGeom>
              <a:blipFill rotWithShape="0">
                <a:blip r:embed="rId2"/>
                <a:stretch>
                  <a:fillRect l="-16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6" descr="http://www.sprawls.org/ppmi2/BLUR/18BLUR0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4267" y="4582179"/>
            <a:ext cx="3048000" cy="1066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5200650" y="5725180"/>
            <a:ext cx="7818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Full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contrast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447783" y="5725180"/>
            <a:ext cx="7818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No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contrast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3962400" y="1918720"/>
                <a:ext cx="22415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/>
                          <a:ea typeface="Cambria Math"/>
                        </a:rPr>
                        <m:t>𝑔</m:t>
                      </m:r>
                      <m:d>
                        <m:dPr>
                          <m:ctrlP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Cambria Math"/>
                            </a:rPr>
                            <m:t>𝑋</m:t>
                          </m:r>
                          <m: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Cambria Math"/>
                            </a:rPr>
                            <m:t>,</m:t>
                          </m:r>
                          <m: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Cambria Math"/>
                            </a:rPr>
                            <m:t>𝑌</m:t>
                          </m:r>
                        </m:e>
                      </m:d>
                      <m:r>
                        <a:rPr kumimoji="0" lang="en-US" sz="1800" b="0" i="0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/>
                          <a:ea typeface="Cambria Math"/>
                        </a:rPr>
                        <m:t>=</m:t>
                      </m:r>
                      <m:r>
                        <a:rPr kumimoji="0" lang="en-US" sz="18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/>
                          <a:ea typeface="Cambria Math"/>
                        </a:rPr>
                        <m:t>ℒ</m:t>
                      </m:r>
                      <m:r>
                        <a:rPr kumimoji="0" lang="en-US" sz="18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/>
                          <a:ea typeface="Cambria Math"/>
                        </a:rPr>
                        <m:t>[</m:t>
                      </m:r>
                      <m:r>
                        <a:rPr kumimoji="0" lang="en-US" sz="18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/>
                          <a:ea typeface="Cambria Math"/>
                        </a:rPr>
                        <m:t>𝑓</m:t>
                      </m:r>
                      <m:d>
                        <m:dPr>
                          <m:ctrlP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Cambria Math"/>
                            </a:rPr>
                            <m:t>𝑥</m:t>
                          </m:r>
                          <m: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Cambria Math"/>
                            </a:rPr>
                            <m:t>,</m:t>
                          </m:r>
                          <m: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Cambria Math"/>
                            </a:rPr>
                            <m:t>𝑦</m:t>
                          </m:r>
                        </m:e>
                      </m:d>
                      <m:r>
                        <a:rPr kumimoji="0" lang="en-US" sz="18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/>
                          <a:ea typeface="Cambria Math"/>
                        </a:rPr>
                        <m:t>]</m:t>
                      </m:r>
                    </m:oMath>
                  </m:oMathPara>
                </a14:m>
                <a:endPara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2400" y="1918720"/>
                <a:ext cx="2241575" cy="369332"/>
              </a:xfrm>
              <a:prstGeom prst="rect">
                <a:avLst/>
              </a:prstGeom>
              <a:blipFill rotWithShape="0">
                <a:blip r:embed="rId4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/>
          <p:cNvSpPr txBox="1"/>
          <p:nvPr/>
        </p:nvSpPr>
        <p:spPr>
          <a:xfrm>
            <a:off x="519416" y="1918720"/>
            <a:ext cx="3327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Remember this is a linear system: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19416" y="2604520"/>
            <a:ext cx="7848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If we put in a signal at a specific spatial frequency, we can ask how well that  information is reproduced at the output of the system (the final image)</a:t>
            </a:r>
          </a:p>
        </p:txBody>
      </p:sp>
    </p:spTree>
    <p:extLst>
      <p:ext uri="{BB962C8B-B14F-4D97-AF65-F5344CB8AC3E}">
        <p14:creationId xmlns:p14="http://schemas.microsoft.com/office/powerpoint/2010/main" val="2849138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8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0048" y="685800"/>
            <a:ext cx="67469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Calculating the Modulation Transfer Function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39638" y="1295400"/>
            <a:ext cx="37158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MTF  is simply the </a:t>
            </a:r>
            <a:r>
              <a:rPr kumimoji="0" lang="en-US" sz="1800" b="0" i="1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autocorrelation 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of the aperture function of the system!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1281720" y="2073483"/>
                <a:ext cx="14316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/>
                          <a:ea typeface="Cambria Math"/>
                        </a:rPr>
                        <m:t>ℳ</m:t>
                      </m:r>
                      <m:r>
                        <a:rPr kumimoji="0" lang="en-US" sz="18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/>
                        </a:rPr>
                        <m:t>=</m:t>
                      </m:r>
                      <m:r>
                        <a:rPr kumimoji="0" lang="en-US" sz="18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/>
                          <a:ea typeface="Cambria Math"/>
                        </a:rPr>
                        <m:t>𝒜</m:t>
                      </m:r>
                      <m:r>
                        <a:rPr kumimoji="0" lang="en-US" sz="18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⨀</m:t>
                      </m:r>
                      <m:r>
                        <a:rPr kumimoji="0" lang="en-US" sz="18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/>
                          <a:ea typeface="Cambria Math"/>
                        </a:rPr>
                        <m:t>𝒜</m:t>
                      </m:r>
                    </m:oMath>
                  </m:oMathPara>
                </a14:m>
                <a:endPara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1720" y="2073483"/>
                <a:ext cx="1431674" cy="369332"/>
              </a:xfrm>
              <a:prstGeom prst="rect">
                <a:avLst/>
              </a:prstGeom>
              <a:blipFill rotWithShape="0">
                <a:blip r:embed="rId2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Picture 4" descr="Rectangular-apertur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086" b="-2948"/>
          <a:stretch/>
        </p:blipFill>
        <p:spPr bwMode="auto">
          <a:xfrm>
            <a:off x="4354666" y="1676400"/>
            <a:ext cx="3324225" cy="1554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551361" y="5966794"/>
            <a:ext cx="58323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Note: 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The cutoff frequency above which no spatial information makes it through the system</a:t>
            </a:r>
            <a:r>
              <a:rPr kumimoji="0" lang="en-US" sz="1800" b="0" i="0" u="none" strike="noStrike" kern="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(diffraction limit!)</a:t>
            </a: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pic>
        <p:nvPicPr>
          <p:cNvPr id="21" name="Picture 2" descr="Terms for calculating the MTF of a square aperture.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2145" y="3449254"/>
            <a:ext cx="3717714" cy="1839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1281720" y="2983468"/>
                <a:ext cx="18464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kumimoji="0" lang="en-US" sz="1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en-US" sz="1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𝒜</m:t>
                              </m:r>
                            </m:e>
                            <m:sub>
                              <m:r>
                                <a:rPr kumimoji="0" lang="en-US" sz="1800" b="0" i="0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  <m:r>
                            <a:rPr kumimoji="0" lang="en-US" sz="1800" b="0" i="0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kumimoji="0" lang="en-US" sz="1800" b="0" i="0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/>
                            </a:rPr>
                            <m:t>rect</m:t>
                          </m:r>
                        </m:fName>
                        <m:e>
                          <m: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/>
                            </a:rPr>
                            <m:t>(</m:t>
                          </m:r>
                          <m: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/>
                            </a:rPr>
                            <m:t>𝑥</m:t>
                          </m:r>
                          <m: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/>
                            </a:rPr>
                            <m:t>/</m:t>
                          </m:r>
                          <m: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/>
                            </a:rPr>
                            <m:t>𝐷</m:t>
                          </m:r>
                          <m: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1720" y="2983468"/>
                <a:ext cx="1846403" cy="369332"/>
              </a:xfrm>
              <a:prstGeom prst="rect">
                <a:avLst/>
              </a:prstGeom>
              <a:blipFill rotWithShape="0">
                <a:blip r:embed="rId5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/>
          <p:cNvSpPr txBox="1"/>
          <p:nvPr/>
        </p:nvSpPr>
        <p:spPr>
          <a:xfrm>
            <a:off x="551361" y="2646402"/>
            <a:ext cx="1927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Aperture function: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51361" y="3540271"/>
            <a:ext cx="3396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Rescale to spatial-frequency units: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1281720" y="3880503"/>
                <a:ext cx="925894" cy="6152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kumimoji="0" lang="en-US" sz="18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/>
                            </a:rPr>
                            <m:t>𝑥</m:t>
                          </m:r>
                        </m:num>
                        <m:den>
                          <m: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/>
                            </a:rPr>
                            <m:t>𝜆</m:t>
                          </m:r>
                          <m: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/>
                            </a:rPr>
                            <m:t>𝑓</m:t>
                          </m:r>
                        </m:den>
                      </m:f>
                    </m:oMath>
                  </m:oMathPara>
                </a14:m>
                <a:endPara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1720" y="3880503"/>
                <a:ext cx="925894" cy="615297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/>
              <p:cNvSpPr/>
              <p:nvPr/>
            </p:nvSpPr>
            <p:spPr>
              <a:xfrm>
                <a:off x="6330630" y="5966794"/>
                <a:ext cx="1052660" cy="66691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/>
                            </a:rPr>
                            <m:t>𝑐</m:t>
                          </m:r>
                        </m:sub>
                      </m:sSub>
                      <m:r>
                        <a:rPr kumimoji="0" lang="en-US" sz="18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/>
                            </a:rPr>
                            <m:t>𝜆</m:t>
                          </m:r>
                          <m: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/>
                            </a:rPr>
                            <m:t>𝐷</m:t>
                          </m:r>
                        </m:num>
                        <m:den>
                          <m: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/>
                            </a:rPr>
                            <m:t>𝑓</m:t>
                          </m:r>
                        </m:den>
                      </m:f>
                    </m:oMath>
                  </m:oMathPara>
                </a14:m>
                <a:endPara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26" name="Rectangle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0630" y="5966794"/>
                <a:ext cx="1052660" cy="666914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1281720" y="5202346"/>
                <a:ext cx="2071080" cy="665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0" lang="en-US" sz="1800" b="0" i="0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/>
                        </a:rPr>
                        <m:t>MTF</m:t>
                      </m:r>
                      <m:d>
                        <m:dPr>
                          <m:ctrlP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kumimoji="0" lang="en-US" sz="1800" b="0" i="0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/>
                        </a:rPr>
                        <m:t>=</m:t>
                      </m:r>
                      <m:r>
                        <a:rPr kumimoji="0" lang="en-US" sz="18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/>
                        </a:rPr>
                        <m:t>1−</m:t>
                      </m:r>
                      <m:f>
                        <m:fPr>
                          <m:ctrlP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𝑘</m:t>
                          </m:r>
                        </m:num>
                        <m:den>
                          <m:sSub>
                            <m:sSubPr>
                              <m:ctrlPr>
                                <a:rPr kumimoji="0" lang="en-US" sz="1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en-US" sz="1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kumimoji="0" lang="en-US" sz="1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/>
                                </a:rPr>
                                <m:t>𝑐</m:t>
                              </m:r>
                            </m:sub>
                          </m:sSub>
                        </m:den>
                      </m:f>
                      <m:r>
                        <a:rPr kumimoji="0" lang="en-US" sz="1800" b="0" i="0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/>
                        </a:rPr>
                        <m:t> </m:t>
                      </m:r>
                    </m:oMath>
                  </m:oMathPara>
                </a14:m>
                <a:endPara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1720" y="5202346"/>
                <a:ext cx="2071080" cy="665054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/>
          <p:cNvSpPr txBox="1"/>
          <p:nvPr/>
        </p:nvSpPr>
        <p:spPr>
          <a:xfrm>
            <a:off x="551361" y="4535269"/>
            <a:ext cx="40117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The autocorrelation of a rectangle is easy: it’s just a triangle…</a:t>
            </a:r>
          </a:p>
        </p:txBody>
      </p:sp>
    </p:spTree>
    <p:extLst>
      <p:ext uri="{BB962C8B-B14F-4D97-AF65-F5344CB8AC3E}">
        <p14:creationId xmlns:p14="http://schemas.microsoft.com/office/powerpoint/2010/main" val="3754742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8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0048" y="685800"/>
            <a:ext cx="45012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Modulation Transfer Function</a:t>
            </a:r>
            <a:br>
              <a:rPr lang="en-US" sz="2800" dirty="0" smtClean="0"/>
            </a:br>
            <a:r>
              <a:rPr lang="en-US" sz="2000" dirty="0" smtClean="0"/>
              <a:t>(Square vs Circular Aperture)</a:t>
            </a:r>
            <a:endParaRPr lang="en-US" sz="2800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495300" y="1734144"/>
            <a:ext cx="8305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The cutoff frequency is the same for square and circular aperture</a:t>
            </a:r>
            <a:r>
              <a:rPr lang="en-US" dirty="0"/>
              <a:t>s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BUT the frequency/wavelength dependence is different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(less light = less resolving power!)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4648200" y="3048000"/>
            <a:ext cx="3983372" cy="3269574"/>
            <a:chOff x="4309900" y="2895600"/>
            <a:chExt cx="3983372" cy="3269574"/>
          </a:xfrm>
        </p:grpSpPr>
        <p:pic>
          <p:nvPicPr>
            <p:cNvPr id="5" name="Picture 2" descr="Universal curves for diffraction-limited MTFs, for incoherent systems with circular or rectangular aperture.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09900" y="2895600"/>
              <a:ext cx="3810000" cy="32695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ectangle 6"/>
                <p:cNvSpPr/>
                <p:nvPr/>
              </p:nvSpPr>
              <p:spPr>
                <a:xfrm>
                  <a:off x="6845472" y="4667086"/>
                  <a:ext cx="1447800" cy="666914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𝑐</m:t>
                            </m:r>
                          </m:sub>
                        </m:sSub>
                        <m:r>
                          <a:rPr lang="en-US" i="1">
                            <a:latin typeface="Cambria Math"/>
                          </a:rPr>
                          <m:t>=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/>
                              </a:rPr>
                              <m:t>𝜆</m:t>
                            </m:r>
                            <m:r>
                              <a:rPr lang="en-US" i="1">
                                <a:latin typeface="Cambria Math"/>
                              </a:rPr>
                              <m:t>𝐷</m:t>
                            </m:r>
                          </m:num>
                          <m:den>
                            <m:r>
                              <a:rPr lang="en-US" i="1">
                                <a:latin typeface="Cambria Math"/>
                              </a:rPr>
                              <m:t>𝑓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Rectangle 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45472" y="4667086"/>
                  <a:ext cx="1447800" cy="666914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8" name="Straight Arrow Connector 7"/>
          <p:cNvCxnSpPr/>
          <p:nvPr/>
        </p:nvCxnSpPr>
        <p:spPr>
          <a:xfrm>
            <a:off x="3505200" y="3429000"/>
            <a:ext cx="1143000" cy="0"/>
          </a:xfrm>
          <a:prstGeom prst="straightConnector1">
            <a:avLst/>
          </a:prstGeom>
          <a:ln w="190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33400" y="3230343"/>
            <a:ext cx="2971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Low spatial frequencies make it through fine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33400" y="4230469"/>
            <a:ext cx="35269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Higher spatial frequencies have less</a:t>
            </a:r>
          </a:p>
          <a:p>
            <a:r>
              <a:rPr lang="en-US" dirty="0" smtClean="0"/>
              <a:t>contrast, falling to zero at the cutoff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33400" y="5334000"/>
            <a:ext cx="3962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larger the aperture, the higher the cutoff frequency (more resolution)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3715" y="2495468"/>
            <a:ext cx="2114550" cy="143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335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8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10048" y="685800"/>
            <a:ext cx="61346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u="sng" dirty="0" smtClean="0"/>
              <a:t>Measuring</a:t>
            </a:r>
            <a:r>
              <a:rPr lang="en-US" sz="2800" dirty="0" smtClean="0"/>
              <a:t> Modulation Transfer Function</a:t>
            </a:r>
            <a:endParaRPr lang="en-US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685800" y="1563469"/>
            <a:ext cx="76961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kern="0" dirty="0" smtClean="0">
                <a:solidFill>
                  <a:prstClr val="black"/>
                </a:solidFill>
              </a:rPr>
              <a:t>MTF for real optical elements is normally </a:t>
            </a:r>
            <a:r>
              <a:rPr lang="en-US" i="1" kern="0" dirty="0" smtClean="0">
                <a:solidFill>
                  <a:prstClr val="black"/>
                </a:solidFill>
              </a:rPr>
              <a:t>measured</a:t>
            </a:r>
            <a:r>
              <a:rPr lang="en-US" kern="0" dirty="0" smtClean="0">
                <a:solidFill>
                  <a:prstClr val="black"/>
                </a:solidFill>
              </a:rPr>
              <a:t> </a:t>
            </a: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kern="0" dirty="0" smtClean="0">
                <a:solidFill>
                  <a:prstClr val="black"/>
                </a:solidFill>
              </a:rPr>
              <a:t>most common to simply image a </a:t>
            </a:r>
            <a:r>
              <a:rPr lang="en-US" u="sng" kern="0" dirty="0" smtClean="0">
                <a:solidFill>
                  <a:prstClr val="black"/>
                </a:solidFill>
              </a:rPr>
              <a:t>target</a:t>
            </a:r>
            <a:r>
              <a:rPr lang="en-US" kern="0" dirty="0" smtClean="0">
                <a:solidFill>
                  <a:prstClr val="black"/>
                </a:solidFill>
              </a:rPr>
              <a:t> object of various spatial frequencies</a:t>
            </a: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takes aberrations</a:t>
            </a:r>
            <a:r>
              <a:rPr kumimoji="0" lang="en-US" sz="1800" b="0" i="0" u="none" strike="noStrike" kern="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into account</a:t>
            </a: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3348"/>
          <a:stretch/>
        </p:blipFill>
        <p:spPr>
          <a:xfrm>
            <a:off x="110048" y="2713219"/>
            <a:ext cx="5376352" cy="3685058"/>
          </a:xfrm>
          <a:prstGeom prst="rect">
            <a:avLst/>
          </a:prstGeom>
        </p:spPr>
      </p:pic>
      <p:pic>
        <p:nvPicPr>
          <p:cNvPr id="1026" name="Picture 2" descr="http://www.godefroiddislaire.be/wp-content/uploads/2012/01/Sharpness_MTFcurve_small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2754149"/>
            <a:ext cx="3180486" cy="3705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6368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8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10048" y="685800"/>
            <a:ext cx="46690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Evaluating MTF and Resolution</a:t>
            </a:r>
            <a:endParaRPr lang="en-US" sz="2800" dirty="0"/>
          </a:p>
        </p:txBody>
      </p:sp>
      <p:sp>
        <p:nvSpPr>
          <p:cNvPr id="8" name="TextBox 7"/>
          <p:cNvSpPr txBox="1"/>
          <p:nvPr/>
        </p:nvSpPr>
        <p:spPr>
          <a:xfrm>
            <a:off x="132090" y="1154668"/>
            <a:ext cx="350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Are</a:t>
            </a:r>
            <a:r>
              <a:rPr kumimoji="0" lang="en-US" sz="1800" b="0" i="0" u="none" strike="noStrike" kern="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</a:t>
            </a:r>
            <a:r>
              <a:rPr kumimoji="0" lang="en-US" sz="1800" b="0" i="1" u="none" strike="noStrike" kern="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many</a:t>
            </a:r>
            <a:r>
              <a:rPr kumimoji="0" lang="en-US" sz="1800" b="0" u="none" strike="noStrike" kern="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different test patterns…</a:t>
            </a: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pic>
        <p:nvPicPr>
          <p:cNvPr id="2050" name="Picture 2" descr="http://www.opto-engineering.com/media/company/resolution_hi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1510" y="4038600"/>
            <a:ext cx="3332490" cy="2299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http://www.bealecorner.org/red/test-patterns/star-chart-bars144-600dpi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762000"/>
            <a:ext cx="3098800" cy="2885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://www.normankoren.com/Tutorials/Lenstarg_50_5906p_15g_25is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48" y="4876800"/>
            <a:ext cx="5507918" cy="1676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s://www.appliedimage.com/images/KEaaFq/700w/QA72%20-%20final%20rev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932" y="1677888"/>
            <a:ext cx="4973310" cy="2998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8430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8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10048" y="685800"/>
            <a:ext cx="23603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Array Theorem</a:t>
            </a:r>
            <a:endParaRPr lang="en-US" sz="2800" dirty="0"/>
          </a:p>
        </p:txBody>
      </p:sp>
      <p:pic>
        <p:nvPicPr>
          <p:cNvPr id="1026" name="Picture 2" descr="https://apod.nasa.gov/apod/image/1710/Nucleosynthesis2_WikipediaCmglee_200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-4572000"/>
            <a:ext cx="4572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640998"/>
            <a:ext cx="2443839" cy="16534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90924" y="1524000"/>
            <a:ext cx="36819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Calculate the diffraction pattern caused by N identical apertures with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390924" y="2457857"/>
                <a:ext cx="52334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Each aperture has a location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𝑛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/>
                              </a:rPr>
                              <m:t>′</m:t>
                            </m:r>
                          </m:sup>
                        </m:sSubSup>
                        <m:r>
                          <a:rPr lang="en-US" b="0" i="1" smtClean="0">
                            <a:latin typeface="Cambria Math"/>
                          </a:rPr>
                          <m:t>, 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𝑛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/>
                              </a:rPr>
                              <m:t>′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US" dirty="0"/>
                  <a:t>, so that we use  </a:t>
                </a: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924" y="2457857"/>
                <a:ext cx="5233484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931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540" y="3070564"/>
            <a:ext cx="7391400" cy="7771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847" y="4721084"/>
            <a:ext cx="5257800" cy="7304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5477" y="4823824"/>
            <a:ext cx="24098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6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8277" y="2475079"/>
            <a:ext cx="2528905" cy="3573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7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4537" y="1815239"/>
            <a:ext cx="1609725" cy="29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8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5229" y="4137364"/>
            <a:ext cx="2857500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1855305" y="4091986"/>
            <a:ext cx="2080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Change of variables:</a:t>
            </a:r>
          </a:p>
        </p:txBody>
      </p:sp>
      <p:pic>
        <p:nvPicPr>
          <p:cNvPr id="16" name="Picture 9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224" y="5813764"/>
            <a:ext cx="2878233" cy="7394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10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9183" y="5813764"/>
            <a:ext cx="5122380" cy="6865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52989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8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0048" y="685800"/>
            <a:ext cx="42288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Real-World Diffraction Limit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971800"/>
            <a:ext cx="7534275" cy="33115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841947" y="1434354"/>
            <a:ext cx="699390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Reality</a:t>
            </a:r>
            <a:r>
              <a:rPr lang="en-US" sz="2400" dirty="0" smtClean="0"/>
              <a:t>: Aperture usually isn’t the limiting factor, </a:t>
            </a:r>
          </a:p>
          <a:p>
            <a:r>
              <a:rPr lang="en-US" sz="2400" dirty="0"/>
              <a:t> </a:t>
            </a:r>
            <a:r>
              <a:rPr lang="en-US" sz="2400" dirty="0" smtClean="0"/>
              <a:t>              it’s aberrations (esp. atmospheric conditions)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1371600" y="2602468"/>
            <a:ext cx="27318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Subaru Telescope (D = 8 m)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486400" y="2604023"/>
            <a:ext cx="19495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Hubble (D = </a:t>
            </a:r>
            <a:r>
              <a:rPr lang="en-US" dirty="0" smtClean="0"/>
              <a:t>2.4 </a:t>
            </a:r>
            <a:r>
              <a:rPr lang="en-US" dirty="0"/>
              <a:t>m)</a:t>
            </a: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7835849" y="834935"/>
                <a:ext cx="1052660" cy="66691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/>
                            </a:rPr>
                            <m:t>𝑐</m:t>
                          </m:r>
                        </m:sub>
                      </m:sSub>
                      <m:r>
                        <a:rPr kumimoji="0" lang="en-US" sz="18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/>
                            </a:rPr>
                            <m:t>𝜆</m:t>
                          </m:r>
                          <m: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/>
                            </a:rPr>
                            <m:t>𝐷</m:t>
                          </m:r>
                        </m:num>
                        <m:den>
                          <m: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/>
                            </a:rPr>
                            <m:t>𝑓</m:t>
                          </m:r>
                        </m:den>
                      </m:f>
                    </m:oMath>
                  </m:oMathPara>
                </a14:m>
                <a:endPara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5849" y="834935"/>
                <a:ext cx="1052660" cy="66691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86032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8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0048" y="685800"/>
            <a:ext cx="22347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Fourier Optics</a:t>
            </a:r>
          </a:p>
        </p:txBody>
      </p:sp>
    </p:spTree>
    <p:extLst>
      <p:ext uri="{BB962C8B-B14F-4D97-AF65-F5344CB8AC3E}">
        <p14:creationId xmlns:p14="http://schemas.microsoft.com/office/powerpoint/2010/main" val="944460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8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10048" y="685800"/>
            <a:ext cx="505131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Array Theorem in the Real World:</a:t>
            </a:r>
          </a:p>
          <a:p>
            <a:r>
              <a:rPr lang="en-US" sz="2000" dirty="0" smtClean="0"/>
              <a:t>Discrete Fourier Transform of 2D Images</a:t>
            </a:r>
            <a:endParaRPr lang="en-US" sz="2000" dirty="0"/>
          </a:p>
        </p:txBody>
      </p:sp>
      <p:pic>
        <p:nvPicPr>
          <p:cNvPr id="1026" name="Picture 2" descr="https://apod.nasa.gov/apod/image/1710/Nucleosynthesis2_WikipediaCmglee_200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-4572000"/>
            <a:ext cx="4572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592806" y="2316014"/>
                <a:ext cx="3235886" cy="8714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𝐹</m:t>
                      </m:r>
                      <m:r>
                        <a:rPr lang="en-US" b="0" i="1" smtClean="0">
                          <a:latin typeface="Cambria Math"/>
                        </a:rPr>
                        <m:t>(</m:t>
                      </m:r>
                      <m:r>
                        <a:rPr lang="en-US" b="0" i="1" smtClean="0">
                          <a:latin typeface="Cambria Math"/>
                        </a:rPr>
                        <m:t>𝑢</m:t>
                      </m:r>
                      <m:r>
                        <a:rPr lang="en-US" b="0" i="1" smtClean="0">
                          <a:latin typeface="Cambria Math"/>
                        </a:rPr>
                        <m:t>)=</m:t>
                      </m:r>
                      <m:f>
                        <m:f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/>
                            </a:rPr>
                            <m:t>𝑛</m:t>
                          </m:r>
                          <m:r>
                            <a:rPr lang="pt-BR" i="1" smtClean="0">
                              <a:latin typeface="Cambria Math"/>
                            </a:rPr>
                            <m:t>=0</m:t>
                          </m:r>
                        </m:sub>
                        <m:sup>
                          <m:r>
                            <a:rPr lang="en-US" b="0" i="1" smtClean="0">
                              <a:latin typeface="Cambria Math"/>
                            </a:rPr>
                            <m:t>𝑁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−1</m:t>
                          </m:r>
                        </m:sup>
                        <m:e>
                          <m:r>
                            <a:rPr lang="en-US" b="0" i="1" smtClean="0">
                              <a:latin typeface="Cambria Math"/>
                            </a:rPr>
                            <m:t>𝑓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) </m:t>
                          </m:r>
                          <m:sSup>
                            <m:sSupPr>
                              <m:ctrlPr>
                                <a:rPr lang="pt-BR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(2</m:t>
                              </m:r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𝜋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𝑛𝑢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)/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𝑁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806" y="2316014"/>
                <a:ext cx="3235886" cy="87145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353959" y="1946682"/>
            <a:ext cx="3777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For a list of N sample data points (1D)</a:t>
            </a:r>
          </a:p>
        </p:txBody>
      </p:sp>
      <p:pic>
        <p:nvPicPr>
          <p:cNvPr id="7" name="Picture 4" descr="http://www.originlab.com/www/products/images/2dfft_exampl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0700" y="2012493"/>
            <a:ext cx="3357169" cy="3882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6578803" y="5895201"/>
            <a:ext cx="14009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www.originlab.com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53959" y="3395761"/>
            <a:ext cx="44189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For an </a:t>
            </a:r>
            <a:r>
              <a:rPr lang="en-US" b="1" dirty="0" err="1"/>
              <a:t>MxN</a:t>
            </a:r>
            <a:r>
              <a:rPr lang="en-US" b="1" dirty="0"/>
              <a:t> array of sample data points (2D)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610090" y="3841293"/>
                <a:ext cx="4494820" cy="8714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𝐹</m:t>
                      </m:r>
                      <m:r>
                        <a:rPr lang="en-US" b="0" i="1" smtClean="0">
                          <a:latin typeface="Cambria Math"/>
                        </a:rPr>
                        <m:t>(</m:t>
                      </m:r>
                      <m:r>
                        <a:rPr lang="en-US" b="0" i="1" smtClean="0">
                          <a:latin typeface="Cambria Math"/>
                        </a:rPr>
                        <m:t>𝑢</m:t>
                      </m:r>
                      <m:r>
                        <a:rPr lang="en-US" b="0" i="1" smtClean="0">
                          <a:latin typeface="Cambria Math"/>
                        </a:rPr>
                        <m:t>,</m:t>
                      </m:r>
                      <m:r>
                        <a:rPr lang="en-US" b="0" i="1" smtClean="0">
                          <a:latin typeface="Cambria Math"/>
                        </a:rPr>
                        <m:t>𝑣</m:t>
                      </m:r>
                      <m:r>
                        <a:rPr lang="en-US" b="0" i="1" smtClean="0">
                          <a:latin typeface="Cambria Math"/>
                        </a:rPr>
                        <m:t>)=</m:t>
                      </m:r>
                      <m:f>
                        <m:f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𝑁𝑀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/>
                            </a:rPr>
                            <m:t>𝑛</m:t>
                          </m:r>
                          <m:r>
                            <a:rPr lang="pt-BR" i="1" smtClean="0">
                              <a:latin typeface="Cambria Math"/>
                            </a:rPr>
                            <m:t>=0</m:t>
                          </m:r>
                        </m:sub>
                        <m:sup>
                          <m:r>
                            <a:rPr lang="en-US" b="0" i="1" smtClean="0">
                              <a:latin typeface="Cambria Math"/>
                            </a:rPr>
                            <m:t>𝑁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−1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𝑚</m:t>
                              </m:r>
                              <m:r>
                                <a:rPr lang="pt-BR" i="1">
                                  <a:latin typeface="Cambria Math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/>
                                </a:rPr>
                                <m:t>𝑀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−1</m:t>
                              </m:r>
                            </m:sup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𝑓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𝑚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) </m:t>
                              </m:r>
                              <m:sSup>
                                <m:sSup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/>
                                    </a:rPr>
                                    <m:t>−2</m:t>
                                  </m:r>
                                  <m:r>
                                    <a:rPr lang="en-US" i="1">
                                      <a:latin typeface="Cambria Math"/>
                                      <a:ea typeface="Cambria Math"/>
                                    </a:rPr>
                                    <m:t>𝜋</m:t>
                                  </m:r>
                                  <m:r>
                                    <a:rPr lang="en-US" b="0" i="1" smtClean="0">
                                      <a:latin typeface="Cambria Math"/>
                                      <a:ea typeface="Cambria Math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/>
                                      <a:ea typeface="Cambria Math"/>
                                    </a:rPr>
                                    <m:t>(</m:t>
                                  </m:r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𝑛𝑢</m:t>
                                      </m:r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/>
                                        </a:rPr>
                                        <m:t>𝑁</m:t>
                                      </m:r>
                                    </m:den>
                                  </m:f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/>
                                        </a:rPr>
                                        <m:t>𝑚𝑣</m:t>
                                      </m:r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/>
                                        </a:rPr>
                                        <m:t>𝑀</m:t>
                                      </m:r>
                                    </m:den>
                                  </m:f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</m:nary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090" y="3841293"/>
                <a:ext cx="4494820" cy="871457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/>
          <p:cNvSpPr txBox="1"/>
          <p:nvPr/>
        </p:nvSpPr>
        <p:spPr>
          <a:xfrm>
            <a:off x="592805" y="5248870"/>
            <a:ext cx="44934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lot of work has been put into algorithms to</a:t>
            </a:r>
          </a:p>
          <a:p>
            <a:r>
              <a:rPr lang="en-US" dirty="0"/>
              <a:t>calculate this as efficiently as possible. (FFTW)</a:t>
            </a:r>
          </a:p>
        </p:txBody>
      </p:sp>
    </p:spTree>
    <p:extLst>
      <p:ext uri="{BB962C8B-B14F-4D97-AF65-F5344CB8AC3E}">
        <p14:creationId xmlns:p14="http://schemas.microsoft.com/office/powerpoint/2010/main" val="2639838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8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10048" y="685800"/>
            <a:ext cx="530015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Fourier Optics</a:t>
            </a:r>
          </a:p>
          <a:p>
            <a:r>
              <a:rPr lang="en-US" dirty="0"/>
              <a:t>Connection between the spatial frequency at a source, and the intensity in the far-field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3667817" y="4267200"/>
                <a:ext cx="1628587" cy="6766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  <a:ea typeface="Cambria Math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  <a:ea typeface="Cambria Math"/>
                                </a:rPr>
                                <m:t>𝑥</m:t>
                              </m:r>
                            </m:sub>
                          </m:sSub>
                        </m:num>
                        <m:den>
                          <m:r>
                            <a:rPr lang="en-US" sz="2000" i="1">
                              <a:latin typeface="Cambria Math"/>
                              <a:ea typeface="Cambria Math"/>
                            </a:rPr>
                            <m:t>𝑘</m:t>
                          </m:r>
                        </m:den>
                      </m:f>
                      <m:r>
                        <a:rPr lang="en-US" sz="2000" i="1">
                          <a:latin typeface="Cambria Math"/>
                          <a:ea typeface="Cambria Math"/>
                        </a:rPr>
                        <m:t> </m:t>
                      </m:r>
                      <m:r>
                        <a:rPr lang="en-US" sz="2000" b="0" i="1" smtClean="0">
                          <a:latin typeface="Cambria Math"/>
                          <a:ea typeface="Cambria Math"/>
                        </a:rPr>
                        <m:t>≈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/>
                              <a:ea typeface="Cambria Math"/>
                            </a:rPr>
                            <m:t>𝜃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/>
                              <a:ea typeface="Cambria Math"/>
                            </a:rPr>
                            <m:t>𝑥</m:t>
                          </m:r>
                        </m:sub>
                      </m:sSub>
                      <m:r>
                        <a:rPr lang="en-US" sz="2000" b="0" i="1" smtClean="0">
                          <a:latin typeface="Cambria Math"/>
                          <a:ea typeface="Cambria Math"/>
                        </a:rPr>
                        <m:t>≈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7817" y="4267200"/>
                <a:ext cx="1628587" cy="67666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/>
          <p:cNvCxnSpPr/>
          <p:nvPr/>
        </p:nvCxnSpPr>
        <p:spPr>
          <a:xfrm>
            <a:off x="2362200" y="3657600"/>
            <a:ext cx="42672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V="1">
            <a:off x="2362200" y="2590800"/>
            <a:ext cx="4191000" cy="1066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697193" y="3212068"/>
                <a:ext cx="130702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/>
                          <a:ea typeface="Cambria Math"/>
                        </a:rPr>
                        <m:t>𝐸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/>
                            </a:rPr>
                            <m:t>′</m:t>
                          </m:r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,</m:t>
                          </m:r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/>
                            </a:rPr>
                            <m:t>′</m:t>
                          </m:r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,0 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193" y="3212068"/>
                <a:ext cx="1307024" cy="369332"/>
              </a:xfrm>
              <a:prstGeom prst="rect">
                <a:avLst/>
              </a:prstGeom>
              <a:blipFill rotWithShape="0">
                <a:blip r:embed="rId3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682192" y="3674068"/>
                <a:ext cx="1438664" cy="4110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𝐸</m:t>
                          </m:r>
                        </m:e>
                      </m:acc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𝑦</m:t>
                              </m:r>
                            </m:sub>
                          </m:sSub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,0</m:t>
                          </m:r>
                          <m:r>
                            <a:rPr lang="en-US" i="1" smtClean="0">
                              <a:latin typeface="Cambria Math"/>
                              <a:ea typeface="Cambria Math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192" y="3674068"/>
                <a:ext cx="1438664" cy="411010"/>
              </a:xfrm>
              <a:prstGeom prst="rect">
                <a:avLst/>
              </a:prstGeom>
              <a:blipFill rotWithShape="0">
                <a:blip r:embed="rId4"/>
                <a:stretch>
                  <a:fillRect b="-29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6772200" y="2406134"/>
                <a:ext cx="118731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/>
                          <a:ea typeface="Cambria Math"/>
                        </a:rPr>
                        <m:t>𝐸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/>
                            </a:rPr>
                            <m:t>𝑥</m:t>
                          </m:r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/>
                            </a:rPr>
                            <m:t>𝑦</m:t>
                          </m:r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/>
                            </a:rPr>
                            <m:t>𝑧</m:t>
                          </m:r>
                          <m:r>
                            <a:rPr lang="en-US" i="1" smtClean="0">
                              <a:latin typeface="Cambria Math"/>
                              <a:ea typeface="Cambria Math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2200" y="2406134"/>
                <a:ext cx="1187313" cy="369332"/>
              </a:xfrm>
              <a:prstGeom prst="rect">
                <a:avLst/>
              </a:prstGeom>
              <a:blipFill rotWithShape="0">
                <a:blip r:embed="rId5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3667817" y="5181600"/>
                <a:ext cx="1648335" cy="6850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  <a:ea typeface="Cambria Math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/>
                                  <a:ea typeface="Cambria Math"/>
                                </a:rPr>
                                <m:t>𝑦</m:t>
                              </m:r>
                            </m:sub>
                          </m:sSub>
                        </m:num>
                        <m:den>
                          <m:r>
                            <a:rPr lang="en-US" sz="2000" i="1">
                              <a:latin typeface="Cambria Math"/>
                              <a:ea typeface="Cambria Math"/>
                            </a:rPr>
                            <m:t>𝑘</m:t>
                          </m:r>
                        </m:den>
                      </m:f>
                      <m:r>
                        <a:rPr lang="en-US" sz="2000" i="1">
                          <a:latin typeface="Cambria Math"/>
                          <a:ea typeface="Cambria Math"/>
                        </a:rPr>
                        <m:t> </m:t>
                      </m:r>
                      <m:r>
                        <a:rPr lang="en-US" sz="2000" b="0" i="1" smtClean="0">
                          <a:latin typeface="Cambria Math"/>
                          <a:ea typeface="Cambria Math"/>
                        </a:rPr>
                        <m:t>≈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/>
                              <a:ea typeface="Cambria Math"/>
                            </a:rPr>
                            <m:t>𝜃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/>
                              <a:ea typeface="Cambria Math"/>
                            </a:rPr>
                            <m:t>𝑦</m:t>
                          </m:r>
                        </m:sub>
                      </m:sSub>
                      <m:r>
                        <a:rPr lang="en-US" sz="2000" b="0" i="1" smtClean="0">
                          <a:latin typeface="Cambria Math"/>
                          <a:ea typeface="Cambria Math"/>
                        </a:rPr>
                        <m:t>≈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7817" y="5181600"/>
                <a:ext cx="1648335" cy="685059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Connector 10"/>
          <p:cNvCxnSpPr/>
          <p:nvPr/>
        </p:nvCxnSpPr>
        <p:spPr>
          <a:xfrm flipV="1">
            <a:off x="2362200" y="2286000"/>
            <a:ext cx="0" cy="1143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2362200" y="3800860"/>
            <a:ext cx="0" cy="1143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6629400" y="2286000"/>
            <a:ext cx="0" cy="265786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3581400" y="3288268"/>
                <a:ext cx="37414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  <a:ea typeface="Cambria Math"/>
                        </a:rPr>
                        <m:t>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1400" y="3288268"/>
                <a:ext cx="374140" cy="369332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4648200" y="3678402"/>
                <a:ext cx="35375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8200" y="3678402"/>
                <a:ext cx="353750" cy="369332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35777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8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10048" y="685800"/>
            <a:ext cx="27670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Spatial Frequency</a:t>
            </a:r>
            <a:endParaRPr lang="en-US" sz="2800" dirty="0"/>
          </a:p>
        </p:txBody>
      </p:sp>
      <p:pic>
        <p:nvPicPr>
          <p:cNvPr id="1026" name="Picture 2" descr="https://physi.files.wordpress.com/2010/02/image018.jpg?w=72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1358829"/>
            <a:ext cx="4267200" cy="5041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28600" y="1905000"/>
            <a:ext cx="38862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Spatial information in images can be broken down into Fourier components, at high and low </a:t>
            </a:r>
            <a:r>
              <a:rPr lang="en-US" sz="2000" dirty="0" smtClean="0"/>
              <a:t>frequency</a:t>
            </a: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units of 1/length </a:t>
            </a:r>
            <a:br>
              <a:rPr lang="en-US" sz="2000" dirty="0" smtClean="0"/>
            </a:br>
            <a:r>
              <a:rPr lang="en-US" sz="2000" dirty="0" smtClean="0"/>
              <a:t>(e.g. cycles/mm)</a:t>
            </a:r>
            <a:endParaRPr lang="en-US" sz="2000" dirty="0"/>
          </a:p>
        </p:txBody>
      </p:sp>
      <p:pic>
        <p:nvPicPr>
          <p:cNvPr id="6" name="Picture 2" descr="http://www.cns.nyu.edu/%7Edavid/courses/perception/lecturenotes/channels/spatfreq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4572000"/>
            <a:ext cx="2300288" cy="133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804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8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10048" y="685800"/>
            <a:ext cx="27670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Spatial Frequency</a:t>
            </a:r>
            <a:endParaRPr lang="en-US" sz="2800" dirty="0"/>
          </a:p>
        </p:txBody>
      </p:sp>
      <p:grpSp>
        <p:nvGrpSpPr>
          <p:cNvPr id="10" name="Group 9"/>
          <p:cNvGrpSpPr/>
          <p:nvPr/>
        </p:nvGrpSpPr>
        <p:grpSpPr>
          <a:xfrm>
            <a:off x="1719943" y="1600200"/>
            <a:ext cx="5705475" cy="3067050"/>
            <a:chOff x="1828799" y="2971800"/>
            <a:chExt cx="5705475" cy="3067050"/>
          </a:xfrm>
        </p:grpSpPr>
        <p:pic>
          <p:nvPicPr>
            <p:cNvPr id="4" name="Picture 2" descr="http://upload.wikimedia.org/wikipedia/commons/5/5f/Chest_radiograph_2D_Fourier_Spectrum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28799" y="2971800"/>
              <a:ext cx="5705475" cy="3067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5" name="Straight Arrow Connector 4"/>
            <p:cNvCxnSpPr/>
            <p:nvPr/>
          </p:nvCxnSpPr>
          <p:spPr>
            <a:xfrm>
              <a:off x="6096000" y="4505325"/>
              <a:ext cx="762000" cy="0"/>
            </a:xfrm>
            <a:prstGeom prst="straightConnector1">
              <a:avLst/>
            </a:prstGeom>
            <a:ln w="158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/>
            <p:cNvCxnSpPr/>
            <p:nvPr/>
          </p:nvCxnSpPr>
          <p:spPr>
            <a:xfrm flipV="1">
              <a:off x="6096000" y="3733800"/>
              <a:ext cx="0" cy="771525"/>
            </a:xfrm>
            <a:prstGeom prst="straightConnector1">
              <a:avLst/>
            </a:prstGeom>
            <a:ln w="158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6618993" y="4094202"/>
              <a:ext cx="3561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rgbClr val="FF0000"/>
                  </a:solidFill>
                </a:rPr>
                <a:t>k</a:t>
              </a:r>
              <a:r>
                <a:rPr lang="en-US" baseline="-25000" dirty="0" err="1" smtClean="0">
                  <a:solidFill>
                    <a:srgbClr val="FF0000"/>
                  </a:solidFill>
                </a:rPr>
                <a:t>x</a:t>
              </a:r>
              <a:endParaRPr lang="en-US" baseline="-25000" dirty="0">
                <a:solidFill>
                  <a:srgbClr val="FF0000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719160" y="3536513"/>
              <a:ext cx="3577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rgbClr val="FF0000"/>
                  </a:solidFill>
                </a:rPr>
                <a:t>k</a:t>
              </a:r>
              <a:r>
                <a:rPr lang="en-US" baseline="-25000" dirty="0" err="1">
                  <a:solidFill>
                    <a:srgbClr val="FF0000"/>
                  </a:solidFill>
                </a:rPr>
                <a:t>y</a:t>
              </a:r>
              <a:endParaRPr lang="en-US" baseline="-25000" dirty="0">
                <a:solidFill>
                  <a:srgbClr val="FF0000"/>
                </a:solidFill>
              </a:endParaRP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719943" y="4947076"/>
            <a:ext cx="567717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Low spatial frequency information is at the center of the Fourier </a:t>
            </a:r>
            <a:r>
              <a:rPr lang="en-US" sz="2000" dirty="0" smtClean="0"/>
              <a:t>plane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high </a:t>
            </a:r>
            <a:r>
              <a:rPr lang="en-US" sz="2000" dirty="0"/>
              <a:t>spatial frequency information is at the </a:t>
            </a:r>
            <a:r>
              <a:rPr lang="en-US" sz="2000" dirty="0" smtClean="0"/>
              <a:t>edges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39293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8</a:t>
            </a:r>
            <a:endParaRPr lang="en-US" dirty="0"/>
          </a:p>
        </p:txBody>
      </p:sp>
      <p:pic>
        <p:nvPicPr>
          <p:cNvPr id="2050" name="Picture 2" descr="https://adamferriss.com/lennas/images/ImageFTexamples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5999" y="1458059"/>
            <a:ext cx="4886325" cy="2466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imagej.nih.gov/ij/docs/images/ff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4495800"/>
            <a:ext cx="6105525" cy="163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10048" y="685800"/>
            <a:ext cx="46635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Fourier Filter Image Processing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565447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ESR Header - U of U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0A5F5674-FEBD-4558-9BFF-B1B4AC0AA01E}" vid="{715F98A4-F2E6-4343-9F60-F002E2A3B0A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ESR Header - Dartmouth</Template>
  <TotalTime>21422</TotalTime>
  <Words>1343</Words>
  <Application>Microsoft Office PowerPoint</Application>
  <PresentationFormat>On-screen Show (4:3)</PresentationFormat>
  <Paragraphs>290</Paragraphs>
  <Slides>41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5" baseType="lpstr">
      <vt:lpstr>Arial</vt:lpstr>
      <vt:lpstr>Calibri</vt:lpstr>
      <vt:lpstr>Cambria Math</vt:lpstr>
      <vt:lpstr>ESR Header - U of U</vt:lpstr>
      <vt:lpstr>Fourier Optics</vt:lpstr>
      <vt:lpstr>Unit 8</vt:lpstr>
      <vt:lpstr>Unit 8</vt:lpstr>
      <vt:lpstr>Unit 8</vt:lpstr>
      <vt:lpstr>Unit 8</vt:lpstr>
      <vt:lpstr>Unit 8</vt:lpstr>
      <vt:lpstr>Unit 8</vt:lpstr>
      <vt:lpstr>Unit 8</vt:lpstr>
      <vt:lpstr>Unit 8</vt:lpstr>
      <vt:lpstr>Unit 8</vt:lpstr>
      <vt:lpstr>Unit 8</vt:lpstr>
      <vt:lpstr>Unit 8</vt:lpstr>
      <vt:lpstr>Unit 8</vt:lpstr>
      <vt:lpstr>Unit 8</vt:lpstr>
      <vt:lpstr>Unit 8</vt:lpstr>
      <vt:lpstr>Unit 8</vt:lpstr>
      <vt:lpstr>Unit 8</vt:lpstr>
      <vt:lpstr>Unit 8</vt:lpstr>
      <vt:lpstr>Unit 8</vt:lpstr>
      <vt:lpstr>Unit 8</vt:lpstr>
      <vt:lpstr>Unit 8</vt:lpstr>
      <vt:lpstr>Unit 8</vt:lpstr>
      <vt:lpstr>Unit 8</vt:lpstr>
      <vt:lpstr>Unit 8</vt:lpstr>
      <vt:lpstr>Unit 8</vt:lpstr>
      <vt:lpstr>Unit 8</vt:lpstr>
      <vt:lpstr>Unit 8</vt:lpstr>
      <vt:lpstr>Unit 8</vt:lpstr>
      <vt:lpstr>Unit 8</vt:lpstr>
      <vt:lpstr>Unit 8</vt:lpstr>
      <vt:lpstr>Unit 8</vt:lpstr>
      <vt:lpstr>Unit 8</vt:lpstr>
      <vt:lpstr>Unit 8</vt:lpstr>
      <vt:lpstr>Unit 8</vt:lpstr>
      <vt:lpstr>Unit 8</vt:lpstr>
      <vt:lpstr>Unit 8</vt:lpstr>
      <vt:lpstr>Unit 8</vt:lpstr>
      <vt:lpstr>Unit 8</vt:lpstr>
      <vt:lpstr>Unit 8</vt:lpstr>
      <vt:lpstr>Unit 8</vt:lpstr>
      <vt:lpstr>Unit 8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Interaction with Matter</dc:title>
  <dc:creator>Kipp van Schooten</dc:creator>
  <cp:lastModifiedBy>Kipp van Schooten</cp:lastModifiedBy>
  <cp:revision>222</cp:revision>
  <dcterms:created xsi:type="dcterms:W3CDTF">2017-09-24T03:03:49Z</dcterms:created>
  <dcterms:modified xsi:type="dcterms:W3CDTF">2017-11-08T00:55:24Z</dcterms:modified>
</cp:coreProperties>
</file>